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1" r:id="rId3"/>
    <p:sldId id="364" r:id="rId4"/>
    <p:sldId id="353" r:id="rId5"/>
    <p:sldId id="290" r:id="rId6"/>
    <p:sldId id="267" r:id="rId7"/>
    <p:sldId id="268" r:id="rId8"/>
    <p:sldId id="291" r:id="rId9"/>
    <p:sldId id="286" r:id="rId10"/>
    <p:sldId id="279" r:id="rId11"/>
    <p:sldId id="285" r:id="rId12"/>
    <p:sldId id="293" r:id="rId13"/>
    <p:sldId id="294" r:id="rId14"/>
    <p:sldId id="296" r:id="rId15"/>
    <p:sldId id="297" r:id="rId16"/>
    <p:sldId id="299" r:id="rId17"/>
    <p:sldId id="282" r:id="rId18"/>
    <p:sldId id="292" r:id="rId19"/>
    <p:sldId id="283" r:id="rId20"/>
    <p:sldId id="284" r:id="rId21"/>
    <p:sldId id="269" r:id="rId22"/>
    <p:sldId id="271" r:id="rId23"/>
    <p:sldId id="287" r:id="rId24"/>
    <p:sldId id="270" r:id="rId25"/>
    <p:sldId id="274" r:id="rId26"/>
    <p:sldId id="26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E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6/12/2024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6/12/2024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6/12/2024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6/12/2024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6/12/2024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6/12/2024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6/12/2024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6/12/2024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6/12/2024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6/12/2024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6/12/2024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6/12/2024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A17389F-1D74-933F-0D2A-45CA54765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5804" y="117450"/>
            <a:ext cx="4141959" cy="613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271CA4D-45D4-B4E1-A8B9-2CB93FAE3C6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43281" y="220133"/>
                <a:ext cx="11948719" cy="6333067"/>
              </a:xfrm>
            </p:spPr>
            <p:txBody>
              <a:bodyPr>
                <a:normAutofit fontScale="90000"/>
              </a:bodyPr>
              <a:lstStyle/>
              <a:p>
                <a:pPr algn="ctr" rtl="1"/>
                <a: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شروع ناگهانی فشارخون بالا در افراد </a:t>
                </a:r>
                <a:r>
                  <a:rPr lang="fa-IR" u="sng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زیر 30سال </a:t>
                </a:r>
                <a: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و </a:t>
                </a:r>
                <a:r>
                  <a:rPr lang="fa-IR" u="sng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بالای 55 سال</a:t>
                </a:r>
                <a: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/>
                </a:r>
                <a:b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</a:br>
                <a: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/>
                </a:r>
                <a:b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</a:br>
                <a: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 که </a:t>
                </a:r>
                <a:r>
                  <a:rPr lang="fa-IR" u="sng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فشارخون</a:t>
                </a:r>
                <a:r>
                  <a:rPr lang="en-US" b="1" u="sng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stage</a:t>
                </a:r>
                <a14:m>
                  <m:oMath xmlns:m="http://schemas.openxmlformats.org/officeDocument/2006/math">
                    <m:r>
                      <a:rPr lang="el-GR" b="1" i="1" u="sng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𝜤</m:t>
                    </m:r>
                  </m:oMath>
                </a14:m>
                <a:r>
                  <a:rPr lang="fa-IR" b="1" u="sng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 </a:t>
                </a:r>
                <a:r>
                  <a:rPr lang="fa-IR" dirty="0">
                    <a:solidFill>
                      <a:schemeClr val="tx1"/>
                    </a:solidFill>
                    <a:cs typeface="B Titr" panose="00000700000000000000" pitchFamily="2" charset="-78"/>
                  </a:rPr>
                  <a:t>دارند</a:t>
                </a:r>
                <a:r>
                  <a:rPr lang="fa-IR" dirty="0">
                    <a:cs typeface="B Titr" panose="00000700000000000000" pitchFamily="2" charset="-78"/>
                  </a:rPr>
                  <a:t/>
                </a:r>
                <a:br>
                  <a:rPr lang="fa-IR" dirty="0">
                    <a:cs typeface="B Titr" panose="00000700000000000000" pitchFamily="2" charset="-78"/>
                  </a:rPr>
                </a:br>
                <a:r>
                  <a:rPr lang="fa-IR" dirty="0">
                    <a:cs typeface="B Titr" panose="00000700000000000000" pitchFamily="2" charset="-78"/>
                  </a:rPr>
                  <a:t/>
                </a:r>
                <a:br>
                  <a:rPr lang="fa-IR" dirty="0">
                    <a:cs typeface="B Titr" panose="00000700000000000000" pitchFamily="2" charset="-78"/>
                  </a:rPr>
                </a:br>
                <a:r>
                  <a:rPr lang="fa-IR" dirty="0">
                    <a:cs typeface="B Titr" panose="00000700000000000000" pitchFamily="2" charset="-78"/>
                  </a:rPr>
                  <a:t>باید از نظر </a:t>
                </a:r>
                <a:r>
                  <a:rPr lang="fa-IR" dirty="0">
                    <a:solidFill>
                      <a:srgbClr val="002060"/>
                    </a:solidFill>
                    <a:cs typeface="B Titr" panose="00000700000000000000" pitchFamily="2" charset="-78"/>
                  </a:rPr>
                  <a:t>علل ثانویه فشارخون </a:t>
                </a:r>
                <a:r>
                  <a:rPr lang="fa-IR" dirty="0">
                    <a:cs typeface="B Titr" panose="00000700000000000000" pitchFamily="2" charset="-78"/>
                  </a:rPr>
                  <a:t>بررسی شوند</a:t>
                </a:r>
                <a:br>
                  <a:rPr lang="fa-IR" dirty="0">
                    <a:cs typeface="B Titr" panose="00000700000000000000" pitchFamily="2" charset="-78"/>
                  </a:rPr>
                </a:br>
                <a:r>
                  <a:rPr lang="fa-IR" dirty="0">
                    <a:cs typeface="B Titr" panose="00000700000000000000" pitchFamily="2" charset="-78"/>
                  </a:rPr>
                  <a:t/>
                </a:r>
                <a:br>
                  <a:rPr lang="fa-IR" dirty="0">
                    <a:cs typeface="B Titr" panose="00000700000000000000" pitchFamily="2" charset="-78"/>
                  </a:rPr>
                </a:br>
                <a:r>
                  <a:rPr lang="fa-IR" dirty="0">
                    <a:cs typeface="B Titr" panose="00000700000000000000" pitchFamily="2" charset="-78"/>
                  </a:rPr>
                  <a:t/>
                </a:r>
                <a:br>
                  <a:rPr lang="fa-IR" dirty="0">
                    <a:cs typeface="B Titr" panose="00000700000000000000" pitchFamily="2" charset="-78"/>
                  </a:rPr>
                </a:br>
                <a:r>
                  <a:rPr lang="fa-IR" sz="3600" b="1" dirty="0">
                    <a:solidFill>
                      <a:schemeClr val="tx1"/>
                    </a:solidFill>
                    <a:cs typeface="B Zar" panose="00000400000000000000" pitchFamily="2" charset="-78"/>
                  </a:rPr>
                  <a:t>از نشانه های فشارخون ثانویه:</a:t>
                </a:r>
                <a:br>
                  <a:rPr lang="fa-IR" sz="3600" b="1" dirty="0">
                    <a:solidFill>
                      <a:schemeClr val="tx1"/>
                    </a:solidFill>
                    <a:cs typeface="B Zar" panose="00000400000000000000" pitchFamily="2" charset="-78"/>
                  </a:rPr>
                </a:br>
                <a:r>
                  <a:rPr lang="fa-IR" sz="3600" dirty="0">
                    <a:cs typeface="B Zar" panose="00000400000000000000" pitchFamily="2" charset="-78"/>
                  </a:rPr>
                  <a:t/>
                </a:r>
                <a:br>
                  <a:rPr lang="fa-IR" sz="3600" dirty="0">
                    <a:cs typeface="B Zar" panose="00000400000000000000" pitchFamily="2" charset="-78"/>
                  </a:rPr>
                </a:br>
                <a:r>
                  <a:rPr lang="fa-IR" sz="3600" b="1" dirty="0">
                    <a:solidFill>
                      <a:srgbClr val="002060"/>
                    </a:solidFill>
                    <a:cs typeface="B Zar" panose="00000400000000000000" pitchFamily="2" charset="-78"/>
                  </a:rPr>
                  <a:t>شروع ناگهانی فشارخون </a:t>
                </a:r>
                <a:br>
                  <a:rPr lang="fa-IR" sz="3600" b="1" dirty="0">
                    <a:solidFill>
                      <a:srgbClr val="002060"/>
                    </a:solidFill>
                    <a:cs typeface="B Zar" panose="00000400000000000000" pitchFamily="2" charset="-78"/>
                  </a:rPr>
                </a:br>
                <a:r>
                  <a:rPr lang="fa-IR" sz="3600" b="1" dirty="0">
                    <a:solidFill>
                      <a:srgbClr val="002060"/>
                    </a:solidFill>
                    <a:cs typeface="B Zar" panose="00000400000000000000" pitchFamily="2" charset="-78"/>
                  </a:rPr>
                  <a:t>و</a:t>
                </a:r>
                <a:br>
                  <a:rPr lang="fa-IR" sz="3600" b="1" dirty="0">
                    <a:solidFill>
                      <a:srgbClr val="002060"/>
                    </a:solidFill>
                    <a:cs typeface="B Zar" panose="00000400000000000000" pitchFamily="2" charset="-78"/>
                  </a:rPr>
                </a:br>
                <a:r>
                  <a:rPr lang="fa-IR" sz="3600" b="1" dirty="0">
                    <a:solidFill>
                      <a:srgbClr val="002060"/>
                    </a:solidFill>
                    <a:cs typeface="B Zar" panose="00000400000000000000" pitchFamily="2" charset="-78"/>
                  </a:rPr>
                  <a:t> پاسخ ضعیف به درمان دارویی اولیه است</a:t>
                </a:r>
                <a:br>
                  <a:rPr lang="fa-IR" sz="3600" b="1" dirty="0">
                    <a:solidFill>
                      <a:srgbClr val="002060"/>
                    </a:solidFill>
                    <a:cs typeface="B Zar" panose="00000400000000000000" pitchFamily="2" charset="-78"/>
                  </a:rPr>
                </a:br>
                <a:endParaRPr lang="en-US" sz="3600" b="1" dirty="0">
                  <a:solidFill>
                    <a:srgbClr val="002060"/>
                  </a:solidFill>
                  <a:cs typeface="B Zar" panose="00000400000000000000" pitchFamily="2" charset="-78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271CA4D-45D4-B4E1-A8B9-2CB93FAE3C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3281" y="220133"/>
                <a:ext cx="11948719" cy="633306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407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09A4D-FAFD-FA9B-4E76-40EE3BD6D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397" y="218115"/>
            <a:ext cx="9509760" cy="6056850"/>
          </a:xfrm>
        </p:spPr>
        <p:txBody>
          <a:bodyPr>
            <a:normAutofit lnSpcReduction="10000"/>
          </a:bodyPr>
          <a:lstStyle/>
          <a:p>
            <a:pPr marL="45720" indent="0" algn="ctr" rtl="1">
              <a:buNone/>
            </a:pPr>
            <a:r>
              <a:rPr lang="fa-IR" sz="4000" b="1" dirty="0">
                <a:solidFill>
                  <a:schemeClr val="tx1"/>
                </a:solidFill>
                <a:cs typeface="B Zar" panose="00000400000000000000" pitchFamily="2" charset="-78"/>
              </a:rPr>
              <a:t>توجه به این نکته </a:t>
            </a:r>
            <a:r>
              <a:rPr lang="fa-IR" sz="4000" b="1" u="sng" dirty="0">
                <a:solidFill>
                  <a:schemeClr val="tx1"/>
                </a:solidFill>
                <a:cs typeface="B Zar" panose="00000400000000000000" pitchFamily="2" charset="-78"/>
              </a:rPr>
              <a:t>ضروری</a:t>
            </a:r>
            <a:r>
              <a:rPr lang="fa-IR" sz="4000" b="1" dirty="0">
                <a:solidFill>
                  <a:schemeClr val="tx1"/>
                </a:solidFill>
                <a:cs typeface="B Zar" panose="00000400000000000000" pitchFamily="2" charset="-78"/>
              </a:rPr>
              <a:t> است</a:t>
            </a:r>
          </a:p>
          <a:p>
            <a:pPr marL="45720" indent="0" algn="r" rtl="1">
              <a:buNone/>
            </a:pPr>
            <a:r>
              <a:rPr lang="fa-IR" sz="3800" dirty="0">
                <a:solidFill>
                  <a:schemeClr val="tx1"/>
                </a:solidFill>
                <a:cs typeface="B Titr" panose="00000700000000000000" pitchFamily="2" charset="-78"/>
              </a:rPr>
              <a:t>عوامل متعددی مانند: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وراثت، 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محیط، 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حساسیت به نمک، 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سطح رنین پلاسما، 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میزان حساسیت به انسولین،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یون هایی مثل سدیم، کلر، کلسیم 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اختلال چربی خون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مصرف سیگار و الکل</a:t>
            </a:r>
          </a:p>
          <a:p>
            <a:pPr marL="45720" indent="0" algn="ctr" rtl="1">
              <a:buNone/>
            </a:pPr>
            <a:r>
              <a:rPr lang="fa-IR" sz="4400" b="1" dirty="0">
                <a:solidFill>
                  <a:schemeClr val="tx1"/>
                </a:solidFill>
                <a:cs typeface="B Zar" panose="00000400000000000000" pitchFamily="2" charset="-78"/>
              </a:rPr>
              <a:t>بر میزان فشارخون تاثیر بسزایی دارند.</a:t>
            </a:r>
            <a:endParaRPr lang="en-US" sz="44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556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638E6-D054-DCC4-C685-31B3CE09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425" y="265176"/>
            <a:ext cx="6527454" cy="720245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002060"/>
                </a:solidFill>
                <a:cs typeface="B Titr" panose="00000700000000000000" pitchFamily="2" charset="-78"/>
              </a:rPr>
              <a:t>عوامل تغییرناپذیر در بروز فشارخون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70A0-6104-C4E8-99B3-7E05CEC3D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3" y="1109709"/>
            <a:ext cx="11505460" cy="5575175"/>
          </a:xfr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1 – </a:t>
            </a: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سن: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سخت تر شدن دیواره عروق بزرگ بعلت کاهش تعداد فیبرهای الاستیک ( بروز فشارخون سیستولی ایزوله در افراد مسن </a:t>
            </a:r>
            <a:r>
              <a:rPr lang="fa-IR" sz="20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)</a:t>
            </a:r>
            <a:br>
              <a:rPr lang="fa-IR" sz="20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/>
            </a:r>
            <a:br>
              <a:rPr lang="fa-IR" sz="20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2 – </a:t>
            </a: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ژنتیک: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 احتمال فشار خون در فرزند : </a:t>
            </a:r>
          </a:p>
          <a:p>
            <a:pPr marL="45720" indent="0" algn="ctr" rtl="1">
              <a:buNone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           فشارخون نرمال در والدین            </a:t>
            </a:r>
            <a:r>
              <a:rPr lang="fa-IR" sz="2000" b="1" u="sng" dirty="0">
                <a:solidFill>
                  <a:schemeClr val="tx1"/>
                </a:solidFill>
                <a:cs typeface="B Zar" panose="00000400000000000000" pitchFamily="2" charset="-78"/>
              </a:rPr>
              <a:t>3%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</a:p>
          <a:p>
            <a:pPr marL="45720" indent="0" algn="ctr" rtl="1">
              <a:buNone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ابتلا یکی از والدین به پر فشاری خون       </a:t>
            </a:r>
            <a:r>
              <a:rPr lang="fa-IR" sz="2000" b="1" u="sng" dirty="0">
                <a:solidFill>
                  <a:schemeClr val="tx1"/>
                </a:solidFill>
                <a:cs typeface="B Zar" panose="00000400000000000000" pitchFamily="2" charset="-78"/>
              </a:rPr>
              <a:t>28%</a:t>
            </a:r>
            <a:r>
              <a:rPr lang="fa-IR" sz="2000" b="1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</a:p>
          <a:p>
            <a:pPr marL="45720" indent="0" algn="ctr" rtl="1">
              <a:buNone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   ابتلاء هر دو والد به پرفشاری خون        </a:t>
            </a:r>
            <a:r>
              <a:rPr lang="fa-IR" sz="2000" b="1" u="sng" dirty="0">
                <a:solidFill>
                  <a:schemeClr val="tx1"/>
                </a:solidFill>
                <a:cs typeface="B Zar" panose="00000400000000000000" pitchFamily="2" charset="-78"/>
              </a:rPr>
              <a:t>45%</a:t>
            </a:r>
            <a:r>
              <a:rPr lang="fa-IR" sz="2000" b="1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</a:p>
          <a:p>
            <a:pPr marL="45720" indent="0" algn="ctr" rtl="1">
              <a:buNone/>
            </a:pP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(غربالگری و معاینه فرزندان و برادران و خواهران افراد مبتلا به فشارخون بالا بصورت دقیق و همچنین پرهیز آنها از عوامل محیطی تاثیرگذار بر بیماریهای قلبی عروقی و افزایش دهنده فشارخون </a:t>
            </a:r>
            <a:r>
              <a:rPr lang="fa-IR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)</a:t>
            </a:r>
            <a:r>
              <a:rPr lang="fa-IR" sz="16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/>
            </a:r>
            <a:br>
              <a:rPr lang="fa-IR" sz="16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</a:br>
            <a:r>
              <a:rPr lang="fa-IR" sz="16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/>
            </a:r>
            <a:br>
              <a:rPr lang="fa-IR" sz="16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</a:b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3 –</a:t>
            </a:r>
            <a:r>
              <a:rPr lang="fa-IR" sz="2000" u="sng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2800" b="1" u="sng" dirty="0">
                <a:solidFill>
                  <a:srgbClr val="002060"/>
                </a:solidFill>
                <a:cs typeface="B Zar" panose="00000400000000000000" pitchFamily="2" charset="-78"/>
              </a:rPr>
              <a:t>جنسیت</a:t>
            </a: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(مرد ):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بعد از بلوغ در مردان بالاتر و در حدود 50 سالگی برابر و پس از آن </a:t>
            </a: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در زنان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بعلل هورمونی و مرگ زودرس </a:t>
            </a: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افزایش می یابد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</a:p>
          <a:p>
            <a:pPr marL="45720" indent="0" algn="r" rtl="1">
              <a:buNone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4 – </a:t>
            </a: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نژاد: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سیاهپوستان بیش از سفیدپوستان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3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A7D5-B9F1-0A3D-B109-FE8E0F13E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572768"/>
            <a:ext cx="11327907" cy="4836910"/>
          </a:xfrm>
        </p:spPr>
        <p:txBody>
          <a:bodyPr>
            <a:normAutofit fontScale="92500" lnSpcReduction="20000"/>
          </a:bodyPr>
          <a:lstStyle/>
          <a:p>
            <a:pPr algn="r" rtl="1">
              <a:defRPr/>
            </a:pPr>
            <a:r>
              <a:rPr lang="fa-IR" sz="2600" b="1" dirty="0">
                <a:solidFill>
                  <a:srgbClr val="002060"/>
                </a:solidFill>
                <a:cs typeface="B Zar" panose="00000400000000000000" pitchFamily="2" charset="-78"/>
              </a:rPr>
              <a:t>تغذیه</a:t>
            </a:r>
            <a:r>
              <a:rPr lang="fa-IR" sz="2600" b="1" dirty="0">
                <a:solidFill>
                  <a:schemeClr val="tx1"/>
                </a:solidFill>
                <a:cs typeface="B Zar" panose="00000400000000000000" pitchFamily="2" charset="-78"/>
              </a:rPr>
              <a:t>: 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مصرف میوه و سبزی های حاوی پتاسیم زیاد مثل گریپ فروت، مرکبات، زرد آلو، انبه، کشمش، سیب، هندوانه، خربزه، موز، توت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فرنگی، هلو،گیلاس، تمشک، هویج، زردک، همچنین سیر و کرفس در </a:t>
            </a: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کاهش فشارخون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موثر بوده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چربی های اشباع شده و قهوه و چای می توانند باعث </a:t>
            </a: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افزایش فشارخون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شوند</a:t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defRPr/>
            </a:pPr>
            <a:r>
              <a:rPr lang="fa-IR" sz="2400" b="1" dirty="0">
                <a:solidFill>
                  <a:srgbClr val="002060"/>
                </a:solidFill>
                <a:cs typeface="B Zar" panose="00000400000000000000" pitchFamily="2" charset="-78"/>
              </a:rPr>
              <a:t>فعالیت جسمانی: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(کاهش تحرک می تواند منجر به افزایش میزان فشارخون شود ( 35 تا 50% بیشتر از افراد دارای فعالیت منظم) </a:t>
            </a:r>
          </a:p>
          <a:p>
            <a:pPr algn="r" rtl="1">
              <a:defRPr/>
            </a:pPr>
            <a:r>
              <a:rPr lang="fa-IR" sz="2400" b="1" dirty="0">
                <a:solidFill>
                  <a:srgbClr val="002060"/>
                </a:solidFill>
                <a:cs typeface="B Zar" panose="00000400000000000000" pitchFamily="2" charset="-78"/>
              </a:rPr>
              <a:t>اضافه وزن و چاقی:</a:t>
            </a:r>
          </a:p>
          <a:p>
            <a:pPr algn="r" rtl="1">
              <a:defRPr/>
            </a:pPr>
            <a:r>
              <a:rPr lang="fa-IR" sz="2400" b="1" dirty="0">
                <a:solidFill>
                  <a:srgbClr val="002060"/>
                </a:solidFill>
                <a:cs typeface="B Zar" panose="00000400000000000000" pitchFamily="2" charset="-78"/>
              </a:rPr>
              <a:t>استرس: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( افزایش فعالیت سمپاتیک )</a:t>
            </a:r>
          </a:p>
          <a:p>
            <a:pPr algn="r" rtl="1">
              <a:buFont typeface="Wingdings" panose="05000000000000000000" pitchFamily="2" charset="2"/>
              <a:buNone/>
              <a:defRPr/>
            </a:pP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defRPr/>
            </a:pPr>
            <a:r>
              <a:rPr lang="fa-IR" sz="2400" b="1" dirty="0">
                <a:solidFill>
                  <a:srgbClr val="002060"/>
                </a:solidFill>
                <a:cs typeface="B Zar" panose="00000400000000000000" pitchFamily="2" charset="-78"/>
              </a:rPr>
              <a:t>سایرعوامل: </a:t>
            </a: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مصرف قرص ضد بارداری(کنترل فشار هر 3 ماه ) – مقاومت به انسولین و ....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7C28CA9-6149-AC3D-C237-CEA8EFAA5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438" y="265113"/>
            <a:ext cx="9509125" cy="1087437"/>
          </a:xfrm>
        </p:spPr>
        <p:txBody>
          <a:bodyPr/>
          <a:lstStyle/>
          <a:p>
            <a:pPr algn="r" rtl="1"/>
            <a:r>
              <a:rPr lang="fa-IR" b="1" dirty="0">
                <a:solidFill>
                  <a:srgbClr val="002060"/>
                </a:solidFill>
                <a:cs typeface="B Titr" panose="00000700000000000000" pitchFamily="2" charset="-78"/>
              </a:rPr>
              <a:t>عوامل خطرقابل تغییر در بروز فشارخون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574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1800E-12C4-4A9A-66EA-1CFE06EFD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9640" y="0"/>
            <a:ext cx="3871240" cy="721453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فشارخون در کودکان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5636D-17B3-9AA1-7012-E639B957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290" y="1157681"/>
            <a:ext cx="9852590" cy="5519956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80000"/>
              </a:lnSpc>
              <a:defRPr/>
            </a:pP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فشارخون کودک 3 سال و بالاتر در هر نوبت مراجعه اندازه گیری و ثبت می شود.</a:t>
            </a:r>
          </a:p>
          <a:p>
            <a:pPr marL="45720" indent="0" algn="ctr" rtl="1">
              <a:lnSpc>
                <a:spcPct val="80000"/>
              </a:lnSpc>
              <a:buNone/>
              <a:defRPr/>
            </a:pPr>
            <a:r>
              <a:rPr lang="fa-IR" b="1" dirty="0">
                <a:solidFill>
                  <a:srgbClr val="002060"/>
                </a:solidFill>
                <a:cs typeface="B Zar" panose="00000400000000000000" pitchFamily="2" charset="-78"/>
              </a:rPr>
              <a:t>هدف غربالگری نیست</a:t>
            </a:r>
          </a:p>
          <a:p>
            <a:pPr marL="45720" indent="0" algn="ctr" rtl="1">
              <a:lnSpc>
                <a:spcPct val="80000"/>
              </a:lnSpc>
              <a:buNone/>
              <a:defRPr/>
            </a:pPr>
            <a:r>
              <a:rPr lang="fa-IR" b="1" dirty="0">
                <a:solidFill>
                  <a:srgbClr val="C00000"/>
                </a:solidFill>
                <a:cs typeface="B Zar" panose="00000400000000000000" pitchFamily="2" charset="-78"/>
              </a:rPr>
              <a:t>" هدف ثبت روند فشارخون از کودکی تا بزرگسالی است"</a:t>
            </a:r>
          </a:p>
          <a:p>
            <a:pPr algn="r" rtl="1">
              <a:lnSpc>
                <a:spcPct val="80000"/>
              </a:lnSpc>
              <a:defRPr/>
            </a:pP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فشارخون( 4 تا 5% ) سومین بیماری شایع کودکان بعد از چاقی ( 15تا25% ) و آسم (7%)  در امریکا  است 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تقسیم بندی فشارخون کودکان با بزرگسالان متفاوت است( </a:t>
            </a:r>
            <a:r>
              <a:rPr lang="fa-IR" sz="1800" dirty="0">
                <a:solidFill>
                  <a:schemeClr val="tx1"/>
                </a:solidFill>
                <a:cs typeface="B Zar" panose="00000400000000000000" pitchFamily="2" charset="-78"/>
              </a:rPr>
              <a:t>پرسنتایل</a:t>
            </a:r>
            <a:r>
              <a:rPr lang="en-US" sz="18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en-US" sz="1400" dirty="0">
                <a:solidFill>
                  <a:schemeClr val="tx1"/>
                </a:solidFill>
                <a:cs typeface="B Zar" panose="00000400000000000000" pitchFamily="2" charset="-78"/>
              </a:rPr>
              <a:t>percentile</a:t>
            </a:r>
            <a:r>
              <a:rPr lang="en-US" sz="18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1800" dirty="0">
                <a:solidFill>
                  <a:schemeClr val="tx1"/>
                </a:solidFill>
                <a:cs typeface="B Zar" panose="00000400000000000000" pitchFamily="2" charset="-78"/>
              </a:rPr>
              <a:t> بر حسب جنس و سن و قد )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fa-IR" sz="20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فشارخون ثانویه در کودکان شایعتر از بزرگسالان است و با بالارفتن سن ، اولیه بیشتر می شود.</a:t>
            </a:r>
          </a:p>
          <a:p>
            <a:pPr marL="45720" indent="0" algn="ctr" rtl="1" eaLnBrk="1" hangingPunct="1">
              <a:lnSpc>
                <a:spcPct val="80000"/>
              </a:lnSpc>
              <a:buNone/>
              <a:defRPr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فشارخون بالا در </a:t>
            </a:r>
            <a:r>
              <a:rPr lang="fa-IR" sz="2000" b="1" dirty="0">
                <a:solidFill>
                  <a:schemeClr val="tx1"/>
                </a:solidFill>
                <a:cs typeface="B Zar" panose="00000400000000000000" pitchFamily="2" charset="-78"/>
              </a:rPr>
              <a:t>پسرها بیشتر از دخترها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است</a:t>
            </a:r>
          </a:p>
          <a:p>
            <a:pPr marL="45720" indent="0" algn="ctr" rtl="1" eaLnBrk="1" hangingPunct="1">
              <a:lnSpc>
                <a:spcPct val="80000"/>
              </a:lnSpc>
              <a:buNone/>
              <a:defRPr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فشارخون بالا در سن </a:t>
            </a:r>
            <a:r>
              <a:rPr lang="fa-IR" sz="2000" b="1" dirty="0">
                <a:solidFill>
                  <a:schemeClr val="tx1"/>
                </a:solidFill>
                <a:cs typeface="B Zar" panose="00000400000000000000" pitchFamily="2" charset="-78"/>
              </a:rPr>
              <a:t>زیر 7 سالگی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معمولا وجود </a:t>
            </a:r>
            <a:r>
              <a:rPr lang="fa-IR" sz="2000" b="1" u="sng" dirty="0">
                <a:solidFill>
                  <a:schemeClr val="tx1"/>
                </a:solidFill>
                <a:cs typeface="B Zar" panose="00000400000000000000" pitchFamily="2" charset="-78"/>
              </a:rPr>
              <a:t>ندارد.</a:t>
            </a:r>
          </a:p>
          <a:p>
            <a:pPr marL="45720" indent="0" algn="ctr" rtl="1" eaLnBrk="1" hangingPunct="1">
              <a:lnSpc>
                <a:spcPct val="80000"/>
              </a:lnSpc>
              <a:buNone/>
              <a:defRPr/>
            </a:pPr>
            <a:r>
              <a:rPr lang="fa-IR" b="1" dirty="0">
                <a:solidFill>
                  <a:srgbClr val="002060"/>
                </a:solidFill>
                <a:cs typeface="B Zar" panose="00000400000000000000" pitchFamily="2" charset="-78"/>
              </a:rPr>
              <a:t>             </a:t>
            </a:r>
            <a:r>
              <a:rPr lang="fa-IR" sz="2000" b="1" dirty="0">
                <a:solidFill>
                  <a:srgbClr val="002060"/>
                </a:solidFill>
                <a:cs typeface="B Zar" panose="00000400000000000000" pitchFamily="2" charset="-78"/>
              </a:rPr>
              <a:t>علل آن: </a:t>
            </a: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چاقی، چربی خون بالا،  دیابت، بیماری کلیوی و بیماری قلبی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000" b="1" dirty="0">
                <a:solidFill>
                  <a:srgbClr val="002060"/>
                </a:solidFill>
                <a:cs typeface="B Zar" panose="00000400000000000000" pitchFamily="2" charset="-78"/>
              </a:rPr>
              <a:t>علائم و نشانه ها فشارخون در اطفال</a:t>
            </a:r>
          </a:p>
          <a:p>
            <a:pPr marL="45720" indent="0" algn="ctr" rtl="1" eaLnBrk="1" hangingPunct="1">
              <a:lnSpc>
                <a:spcPct val="80000"/>
              </a:lnSpc>
              <a:buNone/>
              <a:defRPr/>
            </a:pPr>
            <a:r>
              <a:rPr lang="fa-IR" sz="3200" b="1" dirty="0">
                <a:solidFill>
                  <a:srgbClr val="C00000"/>
                </a:solidFill>
                <a:cs typeface="B Zar" panose="00000400000000000000" pitchFamily="2" charset="-78"/>
              </a:rPr>
              <a:t> معمولا پنهان</a:t>
            </a:r>
          </a:p>
          <a:p>
            <a:pPr marL="45720" indent="0" algn="r" rtl="1" eaLnBrk="1" hangingPunct="1">
              <a:lnSpc>
                <a:spcPct val="80000"/>
              </a:lnSpc>
              <a:buNone/>
              <a:defRPr/>
            </a:pPr>
            <a:r>
              <a:rPr lang="fa-IR" sz="20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2000" b="1" dirty="0">
                <a:solidFill>
                  <a:srgbClr val="002060"/>
                </a:solidFill>
                <a:cs typeface="B Zar" panose="00000400000000000000" pitchFamily="2" charset="-78"/>
              </a:rPr>
              <a:t>در صورت شدید بودن:</a:t>
            </a:r>
          </a:p>
          <a:p>
            <a:pPr marL="45720" indent="0" algn="ctr" rtl="1" eaLnBrk="1" hangingPunct="1">
              <a:lnSpc>
                <a:spcPct val="80000"/>
              </a:lnSpc>
              <a:buNone/>
              <a:defRPr/>
            </a:pPr>
            <a:r>
              <a:rPr lang="fa-IR" sz="2000" b="1" dirty="0">
                <a:solidFill>
                  <a:schemeClr val="tx1"/>
                </a:solidFill>
                <a:cs typeface="B Zar" panose="00000400000000000000" pitchFamily="2" charset="-78"/>
              </a:rPr>
              <a:t> سردرد، علائم بینایی،  خونریزی از بینی، تهوع،  تغییرات شبکیه (50</a:t>
            </a:r>
            <a:r>
              <a:rPr lang="fa-IR" sz="1400" b="1" dirty="0">
                <a:solidFill>
                  <a:schemeClr val="tx1"/>
                </a:solidFill>
                <a:cs typeface="B Zar" panose="00000400000000000000" pitchFamily="2" charset="-78"/>
              </a:rPr>
              <a:t>%</a:t>
            </a:r>
            <a:r>
              <a:rPr lang="fa-IR" sz="2000" b="1" dirty="0">
                <a:solidFill>
                  <a:schemeClr val="tx1"/>
                </a:solidFill>
                <a:cs typeface="B Zar" panose="00000400000000000000" pitchFamily="2" charset="-78"/>
              </a:rPr>
              <a:t>&gt; موارد)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fa-IR" sz="20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5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E522C-04D8-48C6-B128-52C3EB90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132" y="265176"/>
            <a:ext cx="4550747" cy="716336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علائم فشارخون بالا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E4DC8-A1ED-F918-8E2F-2614FC981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1233182"/>
            <a:ext cx="9509760" cy="5016616"/>
          </a:xfrm>
        </p:spPr>
        <p:txBody>
          <a:bodyPr/>
          <a:lstStyle/>
          <a:p>
            <a:pPr algn="r" rtl="1">
              <a:defRPr/>
            </a:pPr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>مهمترین علامت</a:t>
            </a: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: </a:t>
            </a:r>
            <a:r>
              <a:rPr lang="fa-IR" sz="2400" b="1" dirty="0">
                <a:solidFill>
                  <a:srgbClr val="C00000"/>
                </a:solidFill>
                <a:cs typeface="B Zar" panose="00000400000000000000" pitchFamily="2" charset="-78"/>
              </a:rPr>
              <a:t>                            بی علامتی </a:t>
            </a:r>
          </a:p>
          <a:p>
            <a:pPr marL="45720" indent="0" algn="ctr" rtl="1">
              <a:buNone/>
              <a:defRPr/>
            </a:pPr>
            <a:r>
              <a:rPr lang="fa-IR" sz="2400" b="1" dirty="0">
                <a:solidFill>
                  <a:srgbClr val="002060"/>
                </a:solidFill>
                <a:cs typeface="B Zar" panose="00000400000000000000" pitchFamily="2" charset="-78"/>
              </a:rPr>
              <a:t>قاتل بی صدا   </a:t>
            </a:r>
            <a:r>
              <a:rPr lang="fa-IR" sz="2400" dirty="0">
                <a:solidFill>
                  <a:srgbClr val="002060"/>
                </a:solidFill>
                <a:cs typeface="B Zar" panose="00000400000000000000" pitchFamily="2" charset="-78"/>
              </a:rPr>
              <a:t>(</a:t>
            </a:r>
            <a:r>
              <a:rPr lang="en-US" sz="2400" dirty="0">
                <a:solidFill>
                  <a:srgbClr val="002060"/>
                </a:solidFill>
                <a:cs typeface="B Zar" panose="00000400000000000000" pitchFamily="2" charset="-78"/>
              </a:rPr>
              <a:t> (Silent killer</a:t>
            </a:r>
            <a:endParaRPr lang="fa-IR" sz="2400" dirty="0">
              <a:solidFill>
                <a:srgbClr val="002060"/>
              </a:solidFill>
              <a:cs typeface="B Zar" panose="00000400000000000000" pitchFamily="2" charset="-78"/>
            </a:endParaRPr>
          </a:p>
          <a:p>
            <a:pPr algn="r" rtl="1">
              <a:defRPr/>
            </a:pPr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>سایر علائم</a:t>
            </a: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: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                        سردرد صبحگاهی، سرگیجه، تاری دید</a:t>
            </a:r>
          </a:p>
          <a:p>
            <a:pPr algn="r" rtl="1">
              <a:defRPr/>
            </a:pP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اغلب بیماران </a:t>
            </a:r>
            <a:r>
              <a:rPr lang="fa-IR" u="sng" dirty="0">
                <a:solidFill>
                  <a:srgbClr val="C00000"/>
                </a:solidFill>
                <a:cs typeface="B Zar" panose="00000400000000000000" pitchFamily="2" charset="-78"/>
              </a:rPr>
              <a:t>قبل از بروز عوارض </a:t>
            </a:r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>"  بدون علامت"  </a:t>
            </a: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هستند</a:t>
            </a:r>
          </a:p>
          <a:p>
            <a:pPr marL="45720" indent="0" algn="ctr" rtl="1">
              <a:buNone/>
              <a:defRPr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مهمترین مانع در تشخیص و کنترل بیماری در سطح جامعه است به عبارت دیگر فشارخون</a:t>
            </a:r>
          </a:p>
          <a:p>
            <a:pPr marL="45720" indent="0" algn="ctr" rtl="1">
              <a:buNone/>
              <a:defRPr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بالا علامت خاصی ندارد بلکه عارضه دارد و باید با معاینات دوره ای - در صورت وجود عوارض - اقدام به درمان نماییم .</a:t>
            </a:r>
          </a:p>
          <a:p>
            <a:pPr marL="45720" indent="0" algn="ctr" rtl="1">
              <a:buNone/>
              <a:defRPr/>
            </a:pPr>
            <a:endParaRPr lang="fa-IR" sz="28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defRPr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سردرد: در 10 تا 20% بیماران وجود دارد</a:t>
            </a:r>
          </a:p>
          <a:p>
            <a:pPr marL="4572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3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439E-EF36-2638-E175-24B4DB31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9190" y="105785"/>
            <a:ext cx="4441690" cy="556945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موانع کنترل فشارخون بالا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9A511-361F-249E-6F32-027D4129E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83" y="931178"/>
            <a:ext cx="11283192" cy="5821037"/>
          </a:xfrm>
        </p:spPr>
        <p:txBody>
          <a:bodyPr>
            <a:normAutofit fontScale="85000" lnSpcReduction="20000"/>
          </a:bodyPr>
          <a:lstStyle/>
          <a:p>
            <a:pPr algn="r" rtl="1">
              <a:defRPr/>
            </a:pPr>
            <a:r>
              <a:rPr lang="fa-IR" sz="2400" dirty="0">
                <a:solidFill>
                  <a:srgbClr val="002060"/>
                </a:solidFill>
                <a:cs typeface="B Titr" panose="00000700000000000000" pitchFamily="2" charset="-78"/>
              </a:rPr>
              <a:t>عدم وجود علامت 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عمده ترین مانع تشخیص و درمان بیماری است 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rgbClr val="C00000"/>
                </a:solidFill>
                <a:cs typeface="B Zar" panose="00000400000000000000" pitchFamily="2" charset="-78"/>
              </a:rPr>
              <a:t> بعلت فقدان علائم آزاردهنده،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بیمار رغبتی  برای مراجعه به پزشک و مصرف مرتب دارو و حتی تحمل عوارض جانبی خفیف آن را احساس نمی کند</a:t>
            </a:r>
          </a:p>
          <a:p>
            <a:pPr marL="45720" indent="0" algn="ctr" rtl="1">
              <a:buNone/>
              <a:defRPr/>
            </a:pP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 لذا 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ارتباط مناسب پزشک و بیمار و جلب اعتماد و آگاه نمودن او از ماهیت بیماری و عوارض آن می تواند وی را به پیروی</a:t>
            </a:r>
          </a:p>
          <a:p>
            <a:pPr marL="45720" indent="0" algn="ct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از دستور پزشک تشویق کند .</a:t>
            </a:r>
          </a:p>
          <a:p>
            <a:pPr algn="r" rtl="1">
              <a:defRPr/>
            </a:pPr>
            <a:r>
              <a:rPr lang="fa-IR" sz="2400" b="1" dirty="0">
                <a:solidFill>
                  <a:srgbClr val="002060"/>
                </a:solidFill>
                <a:cs typeface="B Titr" panose="00000700000000000000" pitchFamily="2" charset="-78"/>
              </a:rPr>
              <a:t>موانع شامل :</a:t>
            </a:r>
          </a:p>
          <a:p>
            <a:pPr marL="45720" indent="0" algn="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1 - عدم رعایت دستور پزشک  بعلل: مشکل ارتباط پزشک با بیمار، مشکلات تشخیصی و رفتاری، عوارض جانبی داروها</a:t>
            </a:r>
          </a:p>
          <a:p>
            <a:pPr marL="45720" indent="0" algn="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2 – فقدان پاسخ مناسب به داروهای تجویزی بعلل : انتخاب نادرست دارو، تداخلات داروئی، فشارخون ثانویه و عدم توجه به برطرف کردن علت اولیه آن </a:t>
            </a:r>
          </a:p>
          <a:p>
            <a:pPr marL="45720" indent="0" algn="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3 – عوامل و بیماریهای همراه  مثل : نارسائی کلیه، چاقی، استرس</a:t>
            </a:r>
          </a:p>
          <a:p>
            <a:pPr marL="45720" indent="0" algn="r" rtl="1">
              <a:buNone/>
              <a:defRPr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4 – مشکلات اقتصادی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7D6-DA87-A46F-8197-DBA73125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3237" y="63841"/>
            <a:ext cx="5121198" cy="565334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اندازه گیری فشارخون</a:t>
            </a:r>
            <a:endParaRPr lang="en-US" sz="3200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44E94-DF3F-864B-A809-6BA7DF963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629175"/>
            <a:ext cx="11761365" cy="6164984"/>
          </a:xfrm>
        </p:spPr>
        <p:txBody>
          <a:bodyPr>
            <a:noAutofit/>
          </a:bodyPr>
          <a:lstStyle/>
          <a:p>
            <a:pPr marL="45720" indent="0" algn="r" rtl="1">
              <a:buNone/>
            </a:pPr>
            <a:r>
              <a:rPr lang="fa-IR" sz="2200" b="1" dirty="0">
                <a:solidFill>
                  <a:srgbClr val="002060"/>
                </a:solidFill>
                <a:cs typeface="B Zar" panose="00000400000000000000" pitchFamily="2" charset="-78"/>
              </a:rPr>
              <a:t>در اندازه گیری فشارخون نکات زیر باید مورد توجه قرار گیرد: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آرامش کامل بیمار (بیمار حداقل 5 دقیقه قبل از اندازه گیری فشارخون در یک اتاق آرام استراحت کرده باشد)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انتخاب بازوبند متناسب با اندازه بازوی بیمار(حداقل طول و عرض کیسه لاستیکی درون بازوبند به ترتیب 80 درصد و 40 درصد قسمت میانی بازو باشد)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عدم مصرف قهوه، سیگار و غذا و عدم انجام فعالیت بدنی شدید و تخلیه کامل مثانه نیم ساعت قبل از اندازه گیری فشارخون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افراد سالخورده یا مبتلا به دیابت ممکن است کاهش فشارخون وضعیتی (ارتواستاتیک هیپوتانسیون) داشته باشند. وجود این حالت در انتخاب داروهای ضدفشارخون کمک کننده است.به طور طبیعی فشار دیاستول و سیستول افراد در حالت ایستاده به ترتیب افزایش و کاهش مختصری می یابد.</a:t>
            </a:r>
          </a:p>
          <a:p>
            <a:pPr marL="45720" indent="0" algn="r" rtl="1">
              <a:buNone/>
            </a:pPr>
            <a:endParaRPr lang="fa-IR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2200" b="1" dirty="0">
                <a:solidFill>
                  <a:srgbClr val="002060"/>
                </a:solidFill>
                <a:cs typeface="B Zar" panose="00000400000000000000" pitchFamily="2" charset="-78"/>
              </a:rPr>
              <a:t>"کاهش فشارخون سیستولیک به میزان بیش از 20 میلی متر جیوه نشانگر ارتواستاتیک هیپوتانسیون است"</a:t>
            </a:r>
            <a:endParaRPr lang="fa-IR" sz="2400" b="1" dirty="0">
              <a:solidFill>
                <a:srgbClr val="002060"/>
              </a:solidFill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2200" b="1" dirty="0">
                <a:solidFill>
                  <a:srgbClr val="002060"/>
                </a:solidFill>
                <a:cs typeface="B Zar" panose="00000400000000000000" pitchFamily="2" charset="-78"/>
              </a:rPr>
              <a:t>ارتواستاتیک هیپوتانسیون </a:t>
            </a: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معمولا در افرادیکه بدلیل فشارخون بالا </a:t>
            </a:r>
          </a:p>
          <a:p>
            <a:pPr marL="45720" indent="0" algn="ctr" rtl="1">
              <a:buNone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دچار آسیب های عضوی نظیرکاریومگالی، </a:t>
            </a:r>
            <a:r>
              <a:rPr lang="en-US" sz="2200" dirty="0">
                <a:solidFill>
                  <a:schemeClr val="tx1"/>
                </a:solidFill>
                <a:cs typeface="B Zar" panose="00000400000000000000" pitchFamily="2" charset="-78"/>
              </a:rPr>
              <a:t>CHF</a:t>
            </a: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 و یا بیماری عروقی شده اند</a:t>
            </a:r>
          </a:p>
          <a:p>
            <a:pPr marL="45720" indent="0" algn="ctr" rtl="1">
              <a:buNone/>
            </a:pPr>
            <a:r>
              <a:rPr lang="fa-IR" sz="2200" b="1" u="sng" dirty="0">
                <a:solidFill>
                  <a:schemeClr val="tx1"/>
                </a:solidFill>
                <a:cs typeface="B Zar" panose="00000400000000000000" pitchFamily="2" charset="-78"/>
              </a:rPr>
              <a:t> بیشتر مشاهده </a:t>
            </a: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می شود</a:t>
            </a:r>
            <a:r>
              <a:rPr lang="fa-IR" sz="2200" dirty="0">
                <a:solidFill>
                  <a:srgbClr val="002060"/>
                </a:solidFill>
                <a:cs typeface="B Zar" panose="00000400000000000000" pitchFamily="2" charset="-78"/>
              </a:rPr>
              <a:t>.</a:t>
            </a:r>
            <a:endParaRPr lang="en-US" sz="2200" b="1" dirty="0">
              <a:solidFill>
                <a:srgbClr val="00206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633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35AE7-9EBC-F72C-1AF9-F44FB9A11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1607" y="69867"/>
            <a:ext cx="5160293" cy="684735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>
                <a:solidFill>
                  <a:srgbClr val="002060"/>
                </a:solidFill>
                <a:cs typeface="B Titr" panose="00000700000000000000" pitchFamily="2" charset="-78"/>
              </a:rPr>
              <a:t>توجه به نکات زیر اهمیت دارد</a:t>
            </a:r>
            <a:endParaRPr lang="en-US" sz="32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DFD60-8073-01BB-C06E-62533A2C9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870012"/>
            <a:ext cx="11407806" cy="5823751"/>
          </a:xfrm>
        </p:spPr>
        <p:txBody>
          <a:bodyPr>
            <a:normAutofit fontScale="85000" lnSpcReduction="20000"/>
          </a:bodyPr>
          <a:lstStyle/>
          <a:p>
            <a:pPr algn="r" rtl="1"/>
            <a:endParaRPr lang="fa-IR" sz="3200" dirty="0">
              <a:solidFill>
                <a:schemeClr val="tx1"/>
              </a:solidFill>
              <a:effectLst/>
              <a:cs typeface="B Zar" panose="000004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اگر کاف </a:t>
            </a:r>
            <a:r>
              <a:rPr lang="fa-IR" sz="32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بزرگتر</a:t>
            </a: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 از بازو باشد، </a:t>
            </a:r>
            <a:r>
              <a:rPr lang="fa-IR" sz="32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فشارخون پایین تر</a:t>
            </a:r>
          </a:p>
          <a:p>
            <a:pPr marL="45720" indent="0" algn="ctr" rtl="1">
              <a:buNone/>
            </a:pPr>
            <a:r>
              <a:rPr lang="fa-IR" sz="38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و</a:t>
            </a:r>
            <a:endParaRPr lang="fa-IR" sz="3800" b="1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r" rtl="1">
              <a:buNone/>
            </a:pP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اگر کاف </a:t>
            </a:r>
            <a:r>
              <a:rPr lang="fa-IR" sz="32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کوچکتر</a:t>
            </a: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 از بازو باشد، </a:t>
            </a:r>
            <a:r>
              <a:rPr lang="fa-IR" sz="32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فشارخون بالاتر </a:t>
            </a: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نشان داده می شود.</a:t>
            </a:r>
          </a:p>
          <a:p>
            <a:pPr marL="45720" indent="0" algn="r" rtl="1">
              <a:buNone/>
            </a:pPr>
            <a:endParaRPr lang="fa-IR" sz="3200" dirty="0">
              <a:solidFill>
                <a:schemeClr val="tx1"/>
              </a:solidFill>
              <a:effectLst/>
              <a:cs typeface="B Zar" panose="000004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فشارخون </a:t>
            </a:r>
            <a:r>
              <a:rPr lang="fa-IR" sz="3200" u="sng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دست راست </a:t>
            </a:r>
            <a:r>
              <a:rPr lang="fa-IR" sz="32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کمی بیشتر </a:t>
            </a:r>
            <a:r>
              <a:rPr lang="fa-IR" sz="3200" u="sng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از دست چپ </a:t>
            </a: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است.</a:t>
            </a:r>
          </a:p>
          <a:p>
            <a:pPr marL="45720" indent="0" algn="r" rtl="1">
              <a:buNone/>
            </a:pP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 </a:t>
            </a:r>
          </a:p>
          <a:p>
            <a:pPr algn="r" rtl="1"/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داروهای مسکن مثل </a:t>
            </a:r>
            <a:r>
              <a:rPr lang="fa-IR" sz="3200" b="1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آسپرین، بروفن، ایندومتاسین، دیکلوفناک، مفنامیک اسید، پیروکسیکام </a:t>
            </a:r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باعث افزایش فشارخون می شوند.</a:t>
            </a:r>
          </a:p>
          <a:p>
            <a:pPr marL="45720" indent="0" algn="r" rtl="1">
              <a:buNone/>
            </a:pPr>
            <a:endParaRPr lang="fa-IR" sz="3200" dirty="0">
              <a:solidFill>
                <a:schemeClr val="tx1"/>
              </a:solidFill>
              <a:effectLst/>
              <a:cs typeface="B Zar" panose="000004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tx1"/>
                </a:solidFill>
                <a:effectLst/>
                <a:cs typeface="B Zar" panose="00000400000000000000" pitchFamily="2" charset="-78"/>
              </a:rPr>
              <a:t>فشارخون گرفته شده توسط جنس مخالف و  یا فرد ناآشنا و یا از نژاد دیگر و در بیمارستان یا مطب می تواند بالاتر باشد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9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E2997-FCD9-8608-FC71-1CF750469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341" y="234891"/>
            <a:ext cx="10528183" cy="6476302"/>
          </a:xfrm>
        </p:spPr>
        <p:txBody>
          <a:bodyPr>
            <a:normAutofit fontScale="40000" lnSpcReduction="20000"/>
          </a:bodyPr>
          <a:lstStyle/>
          <a:p>
            <a:pPr marL="45720" indent="0" algn="ctr" rtl="1">
              <a:buNone/>
            </a:pPr>
            <a:r>
              <a:rPr lang="fa-IR" sz="8000" dirty="0">
                <a:solidFill>
                  <a:schemeClr val="tx1"/>
                </a:solidFill>
                <a:cs typeface="B Zar" panose="00000400000000000000" pitchFamily="2" charset="-78"/>
              </a:rPr>
              <a:t>فشارخون یک </a:t>
            </a:r>
            <a:r>
              <a:rPr lang="fa-IR" sz="8000" b="1" dirty="0">
                <a:solidFill>
                  <a:srgbClr val="002060"/>
                </a:solidFill>
                <a:cs typeface="B Zar" panose="00000400000000000000" pitchFamily="2" charset="-78"/>
              </a:rPr>
              <a:t>پدیده همودینامیک </a:t>
            </a:r>
            <a:r>
              <a:rPr lang="fa-IR" sz="8000" dirty="0">
                <a:solidFill>
                  <a:schemeClr val="tx1"/>
                </a:solidFill>
                <a:cs typeface="B Zar" panose="00000400000000000000" pitchFamily="2" charset="-78"/>
              </a:rPr>
              <a:t>است و </a:t>
            </a:r>
            <a:r>
              <a:rPr lang="fa-IR" sz="8000" u="sng" dirty="0">
                <a:solidFill>
                  <a:srgbClr val="002060"/>
                </a:solidFill>
                <a:cs typeface="B Zar" panose="00000400000000000000" pitchFamily="2" charset="-78"/>
              </a:rPr>
              <a:t>تحت تاثیر عوامل زیادی </a:t>
            </a:r>
            <a:r>
              <a:rPr lang="fa-IR" sz="8000" dirty="0">
                <a:solidFill>
                  <a:schemeClr val="tx1"/>
                </a:solidFill>
                <a:cs typeface="B Zar" panose="00000400000000000000" pitchFamily="2" charset="-78"/>
              </a:rPr>
              <a:t>قرار دارد</a:t>
            </a:r>
          </a:p>
          <a:p>
            <a:pPr marL="45720" indent="0" algn="ctr" rtl="1">
              <a:buNone/>
            </a:pPr>
            <a:r>
              <a:rPr lang="fa-IR" sz="8000" dirty="0">
                <a:solidFill>
                  <a:schemeClr val="tx1"/>
                </a:solidFill>
                <a:cs typeface="B Zar" panose="00000400000000000000" pitchFamily="2" charset="-78"/>
              </a:rPr>
              <a:t> که این عوامل اغلب سبب افزایش فشارخون تا بیش از 20 میلی متر جیوه می شوند.</a:t>
            </a:r>
          </a:p>
          <a:p>
            <a:pPr marL="45720" indent="0" algn="r" rtl="1">
              <a:buNone/>
            </a:pPr>
            <a:endParaRPr lang="fa-IR" sz="55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r" rtl="1">
              <a:buNone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فشار خون در طول روز تحت تاثیر مختلفی از جمله: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وضعیت بدن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فعالیت مغز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فعالیت گوارشی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فعالیت عضلانی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تحریکات عصبی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تحریکات دردناک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مثانه پر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عوامل محیطی مثل دمای هوا و میزان سرو صدا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5500" dirty="0">
                <a:solidFill>
                  <a:schemeClr val="tx1"/>
                </a:solidFill>
                <a:cs typeface="B Zar" panose="00000400000000000000" pitchFamily="2" charset="-78"/>
              </a:rPr>
              <a:t>مصرف دخانیات، الکل، قهوه و دارو</a:t>
            </a:r>
          </a:p>
          <a:p>
            <a:pPr algn="r" rtl="1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FEFC88-34D1-169C-565D-FCCDD091B8B8}"/>
              </a:ext>
            </a:extLst>
          </p:cNvPr>
          <p:cNvSpPr txBox="1">
            <a:spLocks/>
          </p:cNvSpPr>
          <p:nvPr/>
        </p:nvSpPr>
        <p:spPr>
          <a:xfrm>
            <a:off x="921671" y="2547569"/>
            <a:ext cx="6108304" cy="26619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برای اندازه گیری فشارخون</a:t>
            </a:r>
          </a:p>
          <a:p>
            <a:pPr algn="ctr" rtl="1"/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 در هر شرایطی(مطب، بیمارستان،خانه و...)</a:t>
            </a:r>
          </a:p>
          <a:p>
            <a:pPr algn="ctr" rtl="1"/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باید عوامل تاثیرگذار بر فشارخون مورد توجه قرار گیرد.</a:t>
            </a:r>
          </a:p>
          <a:p>
            <a:pPr algn="ctr" rtl="1"/>
            <a:endParaRPr lang="en-US" sz="3200" b="1" dirty="0">
              <a:solidFill>
                <a:srgbClr val="00206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632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07368-F191-BF48-03CC-6976F96F8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6500" y="134223"/>
            <a:ext cx="7243614" cy="3078759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7300" b="1" dirty="0">
                <a:solidFill>
                  <a:schemeClr val="tx1"/>
                </a:solidFill>
                <a:cs typeface="B Titr" panose="00000700000000000000" pitchFamily="2" charset="-78"/>
              </a:rPr>
              <a:t>کارگاه </a:t>
            </a:r>
            <a:br>
              <a:rPr lang="fa-IR" sz="7300" b="1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sz="7300" b="1" dirty="0">
                <a:solidFill>
                  <a:schemeClr val="tx1"/>
                </a:solidFill>
                <a:cs typeface="B Titr" panose="00000700000000000000" pitchFamily="2" charset="-78"/>
              </a:rPr>
              <a:t>بیماری فشاری خون بالا</a:t>
            </a:r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en-US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F6E9A-A6E3-3AA3-52B8-90AE1791C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064" y="3429000"/>
            <a:ext cx="5511567" cy="2611072"/>
          </a:xfrm>
        </p:spPr>
        <p:txBody>
          <a:bodyPr>
            <a:normAutofit fontScale="92500" lnSpcReduction="20000"/>
          </a:bodyPr>
          <a:lstStyle/>
          <a:p>
            <a:pPr marL="45720" indent="0" algn="ctr" rtl="1">
              <a:buNone/>
            </a:pPr>
            <a:endParaRPr lang="fa-IR" sz="4000" b="1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4000" b="1" dirty="0">
                <a:solidFill>
                  <a:srgbClr val="002060"/>
                </a:solidFill>
                <a:cs typeface="B Titr" panose="00000700000000000000" pitchFamily="2" charset="-78"/>
              </a:rPr>
              <a:t>دانشگاه علوم پزشگی گیلان</a:t>
            </a:r>
          </a:p>
          <a:p>
            <a:pPr marL="45720" indent="0" algn="ctr" rtl="1">
              <a:buNone/>
            </a:pPr>
            <a:r>
              <a:rPr lang="fa-IR" sz="30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شبکه بهداشت و درملن شهرستان فومن</a:t>
            </a:r>
            <a:endParaRPr lang="fa-IR" sz="3000" b="1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marL="45720" indent="0" algn="ctr" rtl="1">
              <a:buNone/>
            </a:pPr>
            <a:r>
              <a:rPr lang="fa-IR" sz="1700" b="1" dirty="0">
                <a:solidFill>
                  <a:srgbClr val="002060"/>
                </a:solidFill>
                <a:cs typeface="B Titr" panose="00000700000000000000" pitchFamily="2" charset="-78"/>
              </a:rPr>
              <a:t>گروه پیشگیری و مبارزه با بیماریهای غیرواگیر</a:t>
            </a:r>
          </a:p>
          <a:p>
            <a:pPr marL="45720" indent="0" algn="ctr" rtl="1">
              <a:buNone/>
            </a:pPr>
            <a:r>
              <a:rPr lang="fa-IR" sz="26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آرزو سلیمی</a:t>
            </a:r>
            <a:endParaRPr lang="en-US" sz="2600" b="1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016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FD259-4A8E-0BA5-D915-3FE476DC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67112"/>
            <a:ext cx="7520452" cy="987803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2800" dirty="0">
                <a:solidFill>
                  <a:srgbClr val="002060"/>
                </a:solidFill>
                <a:cs typeface="B Titr" panose="00000700000000000000" pitchFamily="2" charset="-78"/>
              </a:rPr>
              <a:t/>
            </a:r>
            <a:br>
              <a:rPr lang="fa-IR" sz="2800" dirty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2800" dirty="0">
                <a:solidFill>
                  <a:srgbClr val="002060"/>
                </a:solidFill>
                <a:cs typeface="B Titr" panose="00000700000000000000" pitchFamily="2" charset="-78"/>
              </a:rPr>
              <a:t/>
            </a:r>
            <a:br>
              <a:rPr lang="fa-IR" sz="2800" dirty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2800" dirty="0">
                <a:solidFill>
                  <a:srgbClr val="002060"/>
                </a:solidFill>
                <a:cs typeface="B Titr" panose="00000700000000000000" pitchFamily="2" charset="-78"/>
              </a:rPr>
              <a:t>به سه طریق می توان فشارخون بالا را در فرد تایید کرد:</a:t>
            </a:r>
            <a:r>
              <a:rPr lang="fa-IR" sz="3200" dirty="0">
                <a:cs typeface="B Titr" panose="00000700000000000000" pitchFamily="2" charset="-78"/>
              </a:rPr>
              <a:t/>
            </a:r>
            <a:br>
              <a:rPr lang="fa-IR" sz="3200" dirty="0">
                <a:cs typeface="B Titr" panose="00000700000000000000" pitchFamily="2" charset="-78"/>
              </a:rPr>
            </a:br>
            <a:endParaRPr lang="en-US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992BD-A162-5ECF-ED53-5B12E2DA0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82" y="903913"/>
            <a:ext cx="11652308" cy="5824058"/>
          </a:xfrm>
        </p:spPr>
        <p:txBody>
          <a:bodyPr>
            <a:normAutofit fontScale="85000" lnSpcReduction="20000"/>
          </a:bodyPr>
          <a:lstStyle/>
          <a:p>
            <a:pPr algn="r" rt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هولترمونیتورینگ فشارخون</a:t>
            </a:r>
          </a:p>
          <a:p>
            <a:pPr marL="4572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               اندازه گیری فشارخون حداقل هر ساعت دو بار در ساعات فعال روز یعنی ساعات 22-8 </a:t>
            </a:r>
          </a:p>
          <a:p>
            <a:pPr marL="45720" indent="0" algn="ctr" rtl="1">
              <a:buNone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(حداقل 14 بار اندازه گیری طی این مدت)</a:t>
            </a:r>
          </a:p>
          <a:p>
            <a:pPr marL="45720" indent="0" algn="ctr" rtl="1">
              <a:buNone/>
            </a:pPr>
            <a:endParaRPr lang="fa-IR" sz="28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اندازه گیری فشارخون در منزل 4 روز، روزی دوبار"صبح و عصر" (بهتر است 7 روز صبح و عصر فشارخون اندازه گیری شود)</a:t>
            </a:r>
          </a:p>
          <a:p>
            <a:pPr marL="45720" indent="0" algn="r" rtl="1">
              <a:buNone/>
            </a:pPr>
            <a:endParaRPr lang="fa-IR" sz="28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fa-IR" sz="2800" u="sng" dirty="0">
                <a:solidFill>
                  <a:schemeClr val="tx1"/>
                </a:solidFill>
                <a:cs typeface="B Zar" panose="00000400000000000000" pitchFamily="2" charset="-78"/>
              </a:rPr>
              <a:t>پزشک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در 2 ویزیت در فاصله یک تا 4 هفته، فشارخون را اندازه گیری کند</a:t>
            </a:r>
          </a:p>
          <a:p>
            <a:pPr marL="45720" indent="0" algn="r" rtl="1">
              <a:buNone/>
            </a:pP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                                            </a:t>
            </a: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در هر ویزیت دو نوبت اندازه گیری با فاصله 2 دقیقه و محاسبه میانگین فشارخون ضروری است</a:t>
            </a:r>
          </a:p>
          <a:p>
            <a:pPr algn="ctr" rtl="1">
              <a:buFont typeface="Wingdings" panose="05000000000000000000" pitchFamily="2" charset="2"/>
              <a:buChar char="ü"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در صورتیکه متوسط فشارخون های اندازه گیری شده 140/90 میلی متر جیوه یا بیشتر باشد</a:t>
            </a:r>
          </a:p>
          <a:p>
            <a:pPr marL="45720" indent="0" algn="ctr" rtl="1">
              <a:buNone/>
            </a:pP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 یا</a:t>
            </a:r>
          </a:p>
          <a:p>
            <a:pPr algn="ctr" rtl="1">
              <a:buFont typeface="Wingdings" panose="05000000000000000000" pitchFamily="2" charset="2"/>
              <a:buChar char="ü"/>
            </a:pPr>
            <a:r>
              <a:rPr lang="fa-IR" sz="2200" dirty="0">
                <a:solidFill>
                  <a:schemeClr val="tx1"/>
                </a:solidFill>
                <a:cs typeface="B Zar" panose="00000400000000000000" pitchFamily="2" charset="-78"/>
              </a:rPr>
              <a:t>در صورتیکه فشارخون مساوی 180/110 و بالاتر باشد در همان ویزیت اول </a:t>
            </a:r>
          </a:p>
          <a:p>
            <a:pPr marL="45720" indent="0" algn="ctr" rtl="1">
              <a:buNone/>
            </a:pPr>
            <a:r>
              <a:rPr lang="fa-IR" b="1" dirty="0">
                <a:solidFill>
                  <a:schemeClr val="tx1"/>
                </a:solidFill>
                <a:cs typeface="B Zar" panose="00000400000000000000" pitchFamily="2" charset="-78"/>
              </a:rPr>
              <a:t>درمان دارویی باید آغاز شود.</a:t>
            </a:r>
            <a:endParaRPr lang="en-US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092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BA72B-98FA-B51D-CA60-882E6D8AB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92279"/>
            <a:ext cx="11711031" cy="6610525"/>
          </a:xfrm>
        </p:spPr>
        <p:txBody>
          <a:bodyPr>
            <a:normAutofit lnSpcReduction="10000"/>
          </a:bodyPr>
          <a:lstStyle/>
          <a:p>
            <a:pPr marL="45720" indent="0" algn="ctr" rtl="1">
              <a:buNone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در اندازه گیری فشارخون در منزل یا هولترمونیتورینگ </a:t>
            </a:r>
          </a:p>
          <a:p>
            <a:pPr marL="45720" indent="0" algn="ctr" rtl="1">
              <a:buNone/>
            </a:pP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اگر متوسط فشارخون 135/85</a:t>
            </a:r>
            <a:r>
              <a:rPr lang="en-US" sz="2800" b="1" dirty="0">
                <a:solidFill>
                  <a:schemeClr val="tx1"/>
                </a:solidFill>
                <a:cs typeface="B Zar" panose="00000400000000000000" pitchFamily="2" charset="-78"/>
              </a:rPr>
              <a:t>mmHg</a:t>
            </a: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 و بالاتر باشد</a:t>
            </a:r>
          </a:p>
          <a:p>
            <a:pPr marL="45720" indent="0" algn="ctr" rtl="1">
              <a:buNone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فرد مبتلا به فشارخون است و باید درمان شود</a:t>
            </a:r>
          </a:p>
          <a:p>
            <a:pPr marL="45720" indent="0" algn="ctr" rtl="1">
              <a:buNone/>
            </a:pP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ctr" rtl="1">
              <a:buClr>
                <a:schemeClr val="tx1"/>
              </a:buClr>
              <a:buNone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   به کسانیکه دارای فشارخون 139-120 و 89-80 </a:t>
            </a:r>
            <a:r>
              <a:rPr lang="en-US" sz="2800" dirty="0">
                <a:solidFill>
                  <a:schemeClr val="tx1"/>
                </a:solidFill>
                <a:cs typeface="B Zar" panose="00000400000000000000" pitchFamily="2" charset="-78"/>
              </a:rPr>
              <a:t>mmHg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هستند( پره تانسیون)</a:t>
            </a:r>
          </a:p>
          <a:p>
            <a:pPr marL="45720" indent="0" algn="ctr" rtl="1">
              <a:buClr>
                <a:schemeClr val="tx1"/>
              </a:buClr>
              <a:buNone/>
            </a:pPr>
            <a:r>
              <a:rPr lang="fa-IR" sz="4000" b="1" dirty="0">
                <a:solidFill>
                  <a:schemeClr val="tx1"/>
                </a:solidFill>
                <a:cs typeface="B Zar" panose="00000400000000000000" pitchFamily="2" charset="-78"/>
              </a:rPr>
              <a:t>و</a:t>
            </a:r>
          </a:p>
          <a:p>
            <a:pPr marL="45720" indent="0" algn="ctr" rtl="1">
              <a:buClr>
                <a:schemeClr val="tx1"/>
              </a:buClr>
              <a:buNone/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دیابت، بیماری عروق کرونر یا آترواسکلروز عروق محیطی و آنوریسم آئورت و ابتلا اندام های حیاتی </a:t>
            </a:r>
            <a:r>
              <a:rPr lang="fa-IR" sz="2800" b="1" u="sng" dirty="0">
                <a:solidFill>
                  <a:srgbClr val="002060"/>
                </a:solidFill>
                <a:cs typeface="B Zar" panose="00000400000000000000" pitchFamily="2" charset="-78"/>
              </a:rPr>
              <a:t>ندارند</a:t>
            </a:r>
          </a:p>
          <a:p>
            <a:pPr marL="45720" indent="0" algn="ctr" rtl="1">
              <a:buClr>
                <a:schemeClr val="tx1"/>
              </a:buClr>
              <a:buNone/>
            </a:pP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اصلاح شیوه زندگی 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توصیه می شود و باید </a:t>
            </a: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یک سال بعد برای اندازه گیری فشارخون 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مراجعه نمایند</a:t>
            </a:r>
          </a:p>
          <a:p>
            <a:pPr marL="45720" indent="0" algn="ctr" rtl="1">
              <a:buClr>
                <a:schemeClr val="tx1"/>
              </a:buClr>
              <a:buNone/>
            </a:pPr>
            <a:endParaRPr lang="fa-IR" sz="24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ctr" rtl="1">
              <a:buClr>
                <a:schemeClr val="tx1"/>
              </a:buClr>
              <a:buNone/>
            </a:pP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در صورت ابتلا به هریک از موارد مذکور، علاوه بر </a:t>
            </a:r>
            <a:r>
              <a:rPr lang="fa-IR" sz="2800" b="1" u="sng" dirty="0">
                <a:solidFill>
                  <a:srgbClr val="002060"/>
                </a:solidFill>
                <a:cs typeface="B Zar" panose="00000400000000000000" pitchFamily="2" charset="-78"/>
              </a:rPr>
              <a:t>اصلاح شیوه زندگی</a:t>
            </a: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، </a:t>
            </a:r>
          </a:p>
          <a:p>
            <a:pPr marL="45720" indent="0" algn="ctr" rtl="1">
              <a:buClr>
                <a:schemeClr val="tx1"/>
              </a:buClr>
              <a:buNone/>
            </a:pPr>
            <a:r>
              <a:rPr lang="fa-IR" sz="2800" b="1" dirty="0">
                <a:solidFill>
                  <a:srgbClr val="002060"/>
                </a:solidFill>
                <a:cs typeface="B Zar" panose="00000400000000000000" pitchFamily="2" charset="-78"/>
              </a:rPr>
              <a:t>درمان دارویی نیز شروع می شود.</a:t>
            </a:r>
            <a:endParaRPr lang="en-US" sz="2800" b="1" dirty="0">
              <a:solidFill>
                <a:srgbClr val="00206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149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73791-4246-9960-471E-3139D5414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352338"/>
            <a:ext cx="12192000" cy="6224631"/>
          </a:xfrm>
        </p:spPr>
        <p:txBody>
          <a:bodyPr>
            <a:normAutofit/>
          </a:bodyPr>
          <a:lstStyle/>
          <a:p>
            <a:pPr marL="45720" indent="0" algn="ctr" rtl="1">
              <a:buNone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مدت درمان </a:t>
            </a:r>
            <a:r>
              <a:rPr lang="fa-IR" sz="3200" u="sng" dirty="0">
                <a:solidFill>
                  <a:schemeClr val="tx1"/>
                </a:solidFill>
                <a:cs typeface="B Zar" panose="00000400000000000000" pitchFamily="2" charset="-78"/>
              </a:rPr>
              <a:t>غیردارویی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به تنهایی</a:t>
            </a:r>
          </a:p>
          <a:p>
            <a:pPr marL="45720" indent="0" algn="ctr" rtl="1">
              <a:buNone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در بیمارانیکه </a:t>
            </a:r>
            <a:r>
              <a:rPr lang="fa-IR" sz="3200" u="sng" dirty="0">
                <a:solidFill>
                  <a:schemeClr val="tx1"/>
                </a:solidFill>
                <a:cs typeface="B Zar" panose="00000400000000000000" pitchFamily="2" charset="-78"/>
              </a:rPr>
              <a:t>فشارخون 140/90 تا کمتر از 160/100 </a:t>
            </a:r>
            <a:r>
              <a:rPr lang="en-US" sz="3200" u="sng" dirty="0">
                <a:solidFill>
                  <a:schemeClr val="tx1"/>
                </a:solidFill>
                <a:cs typeface="B Zar" panose="00000400000000000000" pitchFamily="2" charset="-78"/>
              </a:rPr>
              <a:t>mmHg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 دارند </a:t>
            </a:r>
          </a:p>
          <a:p>
            <a:pPr marL="45720" indent="0" algn="ctr" rtl="1">
              <a:buNone/>
            </a:pPr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باید کوتاه باشد(3 ماه)</a:t>
            </a:r>
          </a:p>
          <a:p>
            <a:pPr marL="45720" indent="0" algn="ctr" rtl="1">
              <a:buNone/>
            </a:pPr>
            <a:endParaRPr lang="fa-IR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3600" dirty="0">
                <a:solidFill>
                  <a:schemeClr val="tx1"/>
                </a:solidFill>
                <a:cs typeface="B Zar" panose="00000400000000000000" pitchFamily="2" charset="-78"/>
              </a:rPr>
              <a:t>درصورت عدم کنترل فشارخون با این روش، باید درمان دارویی را علاوه بر توصیه های غیردارویی برای بیمار آغاز نمود</a:t>
            </a:r>
          </a:p>
          <a:p>
            <a:pPr marL="45720" indent="0" algn="ctr" rtl="1">
              <a:buNone/>
            </a:pPr>
            <a:endParaRPr lang="fa-IR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3600" b="1" dirty="0">
                <a:solidFill>
                  <a:srgbClr val="002060"/>
                </a:solidFill>
                <a:cs typeface="B Zar" panose="00000400000000000000" pitchFamily="2" charset="-78"/>
              </a:rPr>
              <a:t>در بیمارانیکه فشارخون 160/100 و بالاتر دارند </a:t>
            </a:r>
            <a:endParaRPr lang="en-US" sz="3600" b="1" dirty="0">
              <a:solidFill>
                <a:srgbClr val="002060"/>
              </a:solidFill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3600" b="1" dirty="0">
                <a:solidFill>
                  <a:srgbClr val="002060"/>
                </a:solidFill>
                <a:cs typeface="B Zar" panose="00000400000000000000" pitchFamily="2" charset="-78"/>
              </a:rPr>
              <a:t>همراه با توصیه های غیردارویی </a:t>
            </a:r>
            <a:r>
              <a:rPr lang="fa-IR" sz="3600" b="1" u="sng" dirty="0">
                <a:solidFill>
                  <a:srgbClr val="FF0000"/>
                </a:solidFill>
                <a:cs typeface="B Zar" panose="00000400000000000000" pitchFamily="2" charset="-78"/>
              </a:rPr>
              <a:t>از ابتدا </a:t>
            </a:r>
            <a:r>
              <a:rPr lang="fa-IR" sz="3600" b="1" dirty="0">
                <a:solidFill>
                  <a:srgbClr val="002060"/>
                </a:solidFill>
                <a:cs typeface="B Zar" panose="00000400000000000000" pitchFamily="2" charset="-78"/>
              </a:rPr>
              <a:t>درمان دارویی باید آغاز شود</a:t>
            </a:r>
            <a:endParaRPr lang="en-US" sz="3600" b="1" dirty="0">
              <a:solidFill>
                <a:srgbClr val="00206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09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384FD-7A93-31A5-542B-2E77629B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167" y="139341"/>
            <a:ext cx="1866270" cy="674391"/>
          </a:xfrm>
        </p:spPr>
        <p:txBody>
          <a:bodyPr/>
          <a:lstStyle/>
          <a:p>
            <a:pPr algn="ct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درمان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75600-EB80-68C7-C3EE-BC2F21DD3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7" y="1015067"/>
            <a:ext cx="11601973" cy="5511567"/>
          </a:xfrm>
        </p:spPr>
        <p:txBody>
          <a:bodyPr>
            <a:normAutofit/>
          </a:bodyPr>
          <a:lstStyle/>
          <a:p>
            <a:pPr marL="45720" indent="0" algn="r" rtl="1">
              <a:buNone/>
            </a:pPr>
            <a:r>
              <a:rPr lang="fa-IR" sz="2800" dirty="0">
                <a:solidFill>
                  <a:srgbClr val="002060"/>
                </a:solidFill>
                <a:cs typeface="B Titr" panose="00000700000000000000" pitchFamily="2" charset="-78"/>
              </a:rPr>
              <a:t>هدف از درمان: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کاهش فشارخون به </a:t>
            </a:r>
            <a:r>
              <a:rPr lang="fa-IR" sz="3200" dirty="0">
                <a:solidFill>
                  <a:srgbClr val="002060"/>
                </a:solidFill>
                <a:cs typeface="B Zar" panose="00000400000000000000" pitchFamily="2" charset="-78"/>
              </a:rPr>
              <a:t>کمتر از 140/90 میلی متر جیوه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در افراد </a:t>
            </a:r>
            <a:r>
              <a:rPr lang="fa-IR" sz="3200" u="sng" dirty="0">
                <a:solidFill>
                  <a:schemeClr val="tx1"/>
                </a:solidFill>
                <a:cs typeface="B Zar" panose="00000400000000000000" pitchFamily="2" charset="-78"/>
              </a:rPr>
              <a:t>زیر 60 سال</a:t>
            </a:r>
          </a:p>
          <a:p>
            <a:pPr marL="45720" indent="0" algn="r" rtl="1">
              <a:buNone/>
            </a:pPr>
            <a:endParaRPr lang="fa-IR" sz="32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کاهش فشارخون به </a:t>
            </a:r>
            <a:r>
              <a:rPr lang="fa-IR" sz="3200" dirty="0">
                <a:solidFill>
                  <a:srgbClr val="002060"/>
                </a:solidFill>
                <a:cs typeface="B Zar" panose="00000400000000000000" pitchFamily="2" charset="-78"/>
              </a:rPr>
              <a:t>کمتر از 150/90 میلی متر جیوه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در افراد </a:t>
            </a:r>
            <a:r>
              <a:rPr lang="fa-IR" sz="3200" u="sng" dirty="0">
                <a:solidFill>
                  <a:schemeClr val="tx1"/>
                </a:solidFill>
                <a:cs typeface="B Zar" panose="00000400000000000000" pitchFamily="2" charset="-78"/>
              </a:rPr>
              <a:t>بالاتر از 60 سال</a:t>
            </a:r>
          </a:p>
          <a:p>
            <a:pPr marL="45720" indent="0" algn="r" rtl="1">
              <a:buNone/>
            </a:pPr>
            <a:endParaRPr lang="fa-IR" sz="32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هدف از درمان در افراد مبتلا به دیابت یا </a:t>
            </a:r>
            <a:r>
              <a:rPr lang="en-US" sz="3200" dirty="0">
                <a:solidFill>
                  <a:schemeClr val="tx1"/>
                </a:solidFill>
                <a:cs typeface="B Zar" panose="00000400000000000000" pitchFamily="2" charset="-78"/>
              </a:rPr>
              <a:t>CAD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 (بیماری عروق کرونر)، آترواسکلروز محیطی و آنوریسم آئورت:</a:t>
            </a:r>
          </a:p>
          <a:p>
            <a:pPr marL="45720" indent="0" algn="ctr" rtl="1">
              <a:buNone/>
            </a:pP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کاهش فشارخون به کمتر از 140/90 میلی متر جیوه در هر گروه سنی است</a:t>
            </a:r>
          </a:p>
          <a:p>
            <a:pPr marL="4572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5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D25A6-1CC8-B374-5D95-54430368E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741503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توصیه های غیردارویی (اصلاح شیوه زندگی)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CC0E5-2BDA-2918-F880-68DBE036B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1" y="1073791"/>
            <a:ext cx="10280429" cy="5519033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کاهش وزن: اگر اضافه وزن وجود دارد (</a:t>
            </a: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>BMI≥25</a:t>
            </a: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)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قطع مصرف الکل: درصورت مصرف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اصلاح الگوی تغذیه با تاکید بر کاهش میزان نمک مصرفی رژیم غذایی: کمتر از 5 گرم نمک در روز یا 2300 میلی گرم سدیم در افراد زیر 50 سال و کمتر از 3 گرم نمک در روز و یا کمتر از 1500 میلی گرم سدیم در افراد 50 سال و کسانیکه دچار فشارخون بالا و بیماری های قلبی عروقی هستند.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ترک دخانیات: در صورت مصرف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فعالیت بدنی: با شدت متوسط (فرد حین فعالیت قادر به صحبت نباشدیا ضربان قلب به 70-50% ماکزیمم ضربان "220 –سن " برسد) و حداقل روزی نیم ساعت در اکثر روزهای هفته "5 روز" (حداقل 150 دقیقه در هفته)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آموزش سازگاری با استرس هاو کنترل استرس(استرس نقش بسیار مهمی در افزایش فشارخون دارد)</a:t>
            </a:r>
          </a:p>
          <a:p>
            <a:pPr marL="45720" indent="0" algn="r" rtl="1">
              <a:buNone/>
            </a:pPr>
            <a:endParaRPr lang="fa-IR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065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2A2F-0897-7DE3-3EC8-C13C9D89D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7069" y="97396"/>
            <a:ext cx="5263811" cy="556945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3600" dirty="0">
                <a:solidFill>
                  <a:srgbClr val="002060"/>
                </a:solidFill>
                <a:cs typeface="B Titr" panose="00000700000000000000" pitchFamily="2" charset="-78"/>
              </a:rPr>
              <a:t>مراقبت و پیشگیری از فشارخون</a:t>
            </a:r>
            <a:endParaRPr lang="en-US" sz="36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72D86-2194-79A7-25FC-3310CD82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721453"/>
            <a:ext cx="10272040" cy="5871371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افزایش آگاهی مردم در مورد پیشگیری از فشارخون بالا و عوارض آن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تشویق به اندازه گیری فشارخون و الزام پزشک و اعضای تیم سلامت در هر بار ویزیت یا مراقبت بیمار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آموزش خودمراقبتی و گسترش آن برای پیشگیری از فشارخون بالا( از جمله آموزش نحوه اندازه گیری فشارخون در منزل)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فراهم کردن محیط برای رفتارهای سالم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ارائه آموزش های تذیه ای مناسب براساس محتوای آموزشی تغذیه در فشارخون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ترک مصرف الکل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مصرف نکردن دخانیات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فعالیت بدنی منظم با شدت متوسط حداقل نیم ساعت در حداقل 5 روز در هفته (150دقیقه در هفته)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کنترل وزن، قد و نمایه توده بدنی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تشخیص زودرس از طریق غربالگری (پیدا کردن افراد مبتلا و پیگیری و درمان آن)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سازگاری با فشارهای روحی روانی </a:t>
            </a: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>relaxation</a:t>
            </a:r>
          </a:p>
          <a:p>
            <a:pPr algn="r" rtl="1"/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احتیاط در تجویز و کنترل مصرف مکمل هایی مانند کلسیم، منیزیم یا پتاسیم</a:t>
            </a: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712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9266" y="645952"/>
            <a:ext cx="3778351" cy="2986481"/>
          </a:xfrm>
        </p:spPr>
        <p:txBody>
          <a:bodyPr>
            <a:normAutofit/>
          </a:bodyPr>
          <a:lstStyle/>
          <a:p>
            <a:pPr algn="ctr" rtl="1"/>
            <a:r>
              <a:rPr lang="fa-IR" sz="5400" b="1" dirty="0">
                <a:solidFill>
                  <a:srgbClr val="002060"/>
                </a:solidFill>
                <a:cs typeface="B Titr" panose="00000700000000000000" pitchFamily="2" charset="-78"/>
              </a:rPr>
              <a:t>سپاس</a:t>
            </a:r>
            <a:br>
              <a:rPr lang="fa-IR" sz="5400" b="1" dirty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5400" b="1" dirty="0">
                <a:solidFill>
                  <a:srgbClr val="002060"/>
                </a:solidFill>
                <a:cs typeface="B Titr" panose="00000700000000000000" pitchFamily="2" charset="-78"/>
              </a:rPr>
              <a:t> از توجه شما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  <p:pic>
        <p:nvPicPr>
          <p:cNvPr id="7" name="Picture Placeholder 6" descr="Closeup of flower, starfish, and shells on white sa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" b="58"/>
          <a:stretch>
            <a:fillRect/>
          </a:stretch>
        </p:blipFill>
        <p:spPr>
          <a:xfrm>
            <a:off x="458409" y="1222696"/>
            <a:ext cx="6858000" cy="4572000"/>
          </a:xfrm>
        </p:spPr>
      </p:pic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3B39D2-5177-AFC1-D3E9-89505788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073" y="1275127"/>
            <a:ext cx="8818471" cy="3246538"/>
          </a:xfrm>
        </p:spPr>
        <p:txBody>
          <a:bodyPr>
            <a:normAutofit fontScale="90000"/>
          </a:bodyPr>
          <a:lstStyle/>
          <a:p>
            <a:pPr marL="571500" indent="-571500" algn="ct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فوت روزانه </a:t>
            </a:r>
            <a:r>
              <a:rPr lang="fa-IR" dirty="0">
                <a:solidFill>
                  <a:srgbClr val="C00000"/>
                </a:solidFill>
                <a:cs typeface="B Titr" panose="00000700000000000000" pitchFamily="2" charset="-78"/>
              </a:rPr>
              <a:t>23-25 نفر </a:t>
            </a:r>
            <a:r>
              <a:rPr lang="fa-IR" dirty="0">
                <a:solidFill>
                  <a:schemeClr val="tx1"/>
                </a:solidFill>
                <a:cs typeface="B Titr" panose="00000700000000000000" pitchFamily="2" charset="-78"/>
              </a:rPr>
              <a:t>بر اثر بیماری های قلبی عروقی در استان گیلان</a:t>
            </a:r>
            <a:r>
              <a:rPr lang="fa-IR" dirty="0">
                <a:solidFill>
                  <a:srgbClr val="FF0000"/>
                </a:solidFill>
                <a:cs typeface="B Jadid" panose="00000700000000000000" pitchFamily="2" charset="-78"/>
              </a:rPr>
              <a:t/>
            </a:r>
            <a:br>
              <a:rPr lang="fa-IR" dirty="0">
                <a:solidFill>
                  <a:srgbClr val="FF0000"/>
                </a:solidFill>
                <a:cs typeface="B Jadid" panose="00000700000000000000" pitchFamily="2" charset="-78"/>
              </a:rPr>
            </a:br>
            <a:r>
              <a:rPr lang="fa-IR" dirty="0">
                <a:solidFill>
                  <a:srgbClr val="FF0000"/>
                </a:solidFill>
                <a:cs typeface="B Jadid" panose="00000700000000000000" pitchFamily="2" charset="-78"/>
              </a:rPr>
              <a:t/>
            </a:r>
            <a:br>
              <a:rPr lang="fa-IR" dirty="0">
                <a:solidFill>
                  <a:srgbClr val="FF0000"/>
                </a:solidFill>
                <a:cs typeface="B Jadid" panose="00000700000000000000" pitchFamily="2" charset="-78"/>
              </a:rPr>
            </a:br>
            <a:r>
              <a:rPr lang="fa-IR" dirty="0">
                <a:solidFill>
                  <a:srgbClr val="FF0000"/>
                </a:solidFill>
                <a:cs typeface="B Jadid" panose="00000700000000000000" pitchFamily="2" charset="-78"/>
              </a:rPr>
              <a:t/>
            </a:r>
            <a:br>
              <a:rPr lang="fa-IR" dirty="0">
                <a:solidFill>
                  <a:srgbClr val="FF0000"/>
                </a:solidFill>
                <a:cs typeface="B Jadid" panose="00000700000000000000" pitchFamily="2" charset="-78"/>
              </a:rPr>
            </a:br>
            <a:endParaRPr lang="en-US" dirty="0">
              <a:solidFill>
                <a:srgbClr val="FF0000"/>
              </a:solidFill>
              <a:cs typeface="B Jadid" panose="000007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D73F54-C12D-9CCA-B153-C0DB42277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976596"/>
              </p:ext>
            </p:extLst>
          </p:nvPr>
        </p:nvGraphicFramePr>
        <p:xfrm>
          <a:off x="1107043" y="2808289"/>
          <a:ext cx="9793355" cy="1848226"/>
        </p:xfrm>
        <a:graphic>
          <a:graphicData uri="http://schemas.openxmlformats.org/drawingml/2006/table">
            <a:tbl>
              <a:tblPr rtl="1"/>
              <a:tblGrid>
                <a:gridCol w="1987622">
                  <a:extLst>
                    <a:ext uri="{9D8B030D-6E8A-4147-A177-3AD203B41FA5}">
                      <a16:colId xmlns:a16="http://schemas.microsoft.com/office/drawing/2014/main" val="2166061584"/>
                    </a:ext>
                  </a:extLst>
                </a:gridCol>
                <a:gridCol w="1177707">
                  <a:extLst>
                    <a:ext uri="{9D8B030D-6E8A-4147-A177-3AD203B41FA5}">
                      <a16:colId xmlns:a16="http://schemas.microsoft.com/office/drawing/2014/main" val="1844775006"/>
                    </a:ext>
                  </a:extLst>
                </a:gridCol>
                <a:gridCol w="1702002">
                  <a:extLst>
                    <a:ext uri="{9D8B030D-6E8A-4147-A177-3AD203B41FA5}">
                      <a16:colId xmlns:a16="http://schemas.microsoft.com/office/drawing/2014/main" val="3266819458"/>
                    </a:ext>
                  </a:extLst>
                </a:gridCol>
                <a:gridCol w="1572885">
                  <a:extLst>
                    <a:ext uri="{9D8B030D-6E8A-4147-A177-3AD203B41FA5}">
                      <a16:colId xmlns:a16="http://schemas.microsoft.com/office/drawing/2014/main" val="632476811"/>
                    </a:ext>
                  </a:extLst>
                </a:gridCol>
                <a:gridCol w="1702002">
                  <a:extLst>
                    <a:ext uri="{9D8B030D-6E8A-4147-A177-3AD203B41FA5}">
                      <a16:colId xmlns:a16="http://schemas.microsoft.com/office/drawing/2014/main" val="873647234"/>
                    </a:ext>
                  </a:extLst>
                </a:gridCol>
                <a:gridCol w="1651137">
                  <a:extLst>
                    <a:ext uri="{9D8B030D-6E8A-4147-A177-3AD203B41FA5}">
                      <a16:colId xmlns:a16="http://schemas.microsoft.com/office/drawing/2014/main" val="2301269466"/>
                    </a:ext>
                  </a:extLst>
                </a:gridCol>
              </a:tblGrid>
              <a:tr h="57614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Zar" panose="00000400000000000000" pitchFamily="2" charset="-78"/>
                        </a:rPr>
                        <a:t>عنوان شاخص</a:t>
                      </a:r>
                    </a:p>
                  </a:txBody>
                  <a:tcPr marL="6472" marR="6472" marT="64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cs typeface="B Zar" panose="00000400000000000000" pitchFamily="2" charset="-78"/>
                        </a:rPr>
                        <a:t>سال</a:t>
                      </a:r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cs typeface="B Zar" panose="00000400000000000000" pitchFamily="2" charset="-78"/>
                        </a:rPr>
                        <a:t> 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Zar" panose="00000400000000000000" pitchFamily="2" charset="-78"/>
                        </a:rPr>
                        <a:t>تعداد مرگ ناشی از بیماری قلبی عروقی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Zar" panose="00000400000000000000" pitchFamily="2" charset="-78"/>
                        </a:rPr>
                        <a:t>تعداد کل مرگ های ثبت شده در استان 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Zar" panose="00000400000000000000" pitchFamily="2" charset="-78"/>
                        </a:rPr>
                        <a:t>درصد مرگ های ناشی از بیمارهای قلبی- عروقی استان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B Zar" panose="00000400000000000000" pitchFamily="2" charset="-78"/>
                        </a:rPr>
                        <a:t>تعداد مرگ به ازای هر روز</a:t>
                      </a:r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B Zar" panose="00000400000000000000" pitchFamily="2" charset="-78"/>
                        </a:rPr>
                        <a:t> 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861523"/>
                  </a:ext>
                </a:extLst>
              </a:tr>
              <a:tr h="650221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سهم بیماری های قلبی-عروقی از علل مرگ دراستان 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1400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9178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20528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 Titr" panose="00000700000000000000" pitchFamily="2" charset="-78"/>
                          <a:ea typeface="+mn-ea"/>
                          <a:cs typeface="B Titr" panose="00000700000000000000" pitchFamily="2" charset="-78"/>
                        </a:rPr>
                        <a:t>44/71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25 نفر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89242"/>
                  </a:ext>
                </a:extLst>
              </a:tr>
              <a:tr h="551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1401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8306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17222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48/23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B Titr" panose="00000700000000000000" pitchFamily="2" charset="-78"/>
                        <a:cs typeface="B Titr" panose="00000700000000000000" pitchFamily="2" charset="-78"/>
                      </a:endParaRP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B Titr" panose="00000700000000000000" pitchFamily="2" charset="-78"/>
                          <a:cs typeface="B Titr" panose="00000700000000000000" pitchFamily="2" charset="-78"/>
                        </a:rPr>
                        <a:t>23 نفر</a:t>
                      </a:r>
                    </a:p>
                  </a:txBody>
                  <a:tcPr marL="6472" marR="6472" marT="64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60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70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F3123-8E19-0E51-370C-6A01E0FE9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39700"/>
            <a:ext cx="10935252" cy="6426200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روزانه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3 نفر 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به سرطان پستان مبتلا می شوند.</a:t>
            </a:r>
          </a:p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67E96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/>
                <a:cs typeface="B Zar" panose="00000400000000000000" pitchFamily="2" charset="-78"/>
              </a:rPr>
              <a:t>روزانه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2 نفر </a:t>
            </a: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/>
                <a:cs typeface="B Zar" panose="00000400000000000000" pitchFamily="2" charset="-78"/>
              </a:rPr>
              <a:t>به سرطان کولورکتال مبتلا می شوند.</a:t>
            </a:r>
          </a:p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67E96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lang="fa-IR" sz="2800" dirty="0">
                <a:solidFill>
                  <a:schemeClr val="tx1"/>
                </a:solidFill>
                <a:latin typeface="Bookman Old Style" panose="02050604050505020204"/>
                <a:cs typeface="B Zar" panose="00000400000000000000" pitchFamily="2" charset="-78"/>
              </a:rPr>
              <a:t>روزانه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16 نفر </a:t>
            </a:r>
            <a:r>
              <a:rPr lang="fa-IR" sz="2800" dirty="0">
                <a:solidFill>
                  <a:schemeClr val="tx1"/>
                </a:solidFill>
                <a:latin typeface="Bookman Old Style" panose="02050604050505020204"/>
                <a:cs typeface="B Zar" panose="00000400000000000000" pitchFamily="2" charset="-78"/>
              </a:rPr>
              <a:t>به سرطان مبتلا می شوند (همه انواع سرطان).</a:t>
            </a:r>
          </a:p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67E96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/>
                <a:cs typeface="B Zar" panose="00000400000000000000" pitchFamily="2" charset="-78"/>
              </a:rPr>
              <a:t>روزانه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7 نفر </a:t>
            </a: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/>
                <a:cs typeface="B Zar" panose="00000400000000000000" pitchFamily="2" charset="-78"/>
              </a:rPr>
              <a:t>بر اثر ابتلا به سرطان </a:t>
            </a:r>
            <a:r>
              <a:rPr lang="fa-IR" sz="3200" b="1" u="sng" dirty="0">
                <a:solidFill>
                  <a:schemeClr val="tx1"/>
                </a:solidFill>
                <a:cs typeface="B Zar" panose="00000400000000000000" pitchFamily="2" charset="-78"/>
              </a:rPr>
              <a:t>می میرند</a:t>
            </a:r>
            <a:r>
              <a:rPr kumimoji="0" lang="fa-I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anose="02050604050505020204"/>
                <a:cs typeface="B Zar" panose="00000400000000000000" pitchFamily="2" charset="-78"/>
              </a:rPr>
              <a:t>.</a:t>
            </a:r>
          </a:p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967E96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lang="fa-IR" sz="2800" dirty="0">
                <a:solidFill>
                  <a:schemeClr val="tx1"/>
                </a:solidFill>
                <a:latin typeface="Bookman Old Style" panose="02050604050505020204"/>
                <a:cs typeface="B Zar" panose="00000400000000000000" pitchFamily="2" charset="-78"/>
              </a:rPr>
              <a:t>بروز سرطان در 100هزار نفر جمعیت استان : </a:t>
            </a:r>
            <a:r>
              <a:rPr lang="fa-IR" sz="2800" b="1" dirty="0">
                <a:solidFill>
                  <a:schemeClr val="tx1"/>
                </a:solidFill>
                <a:latin typeface="Bookman Old Style" panose="02050604050505020204"/>
                <a:cs typeface="B Zar" panose="00000400000000000000" pitchFamily="2" charset="-78"/>
              </a:rPr>
              <a:t>183/5</a:t>
            </a:r>
            <a:r>
              <a:rPr lang="fa-IR" sz="2800" dirty="0">
                <a:solidFill>
                  <a:schemeClr val="tx1"/>
                </a:solidFill>
                <a:latin typeface="Bookman Old Style" panose="02050604050505020204"/>
                <a:cs typeface="B Zar" panose="00000400000000000000" pitchFamily="2" charset="-78"/>
              </a:rPr>
              <a:t>     در کشور:  </a:t>
            </a:r>
            <a:r>
              <a:rPr lang="fa-IR" sz="2800" b="1" dirty="0">
                <a:solidFill>
                  <a:schemeClr val="tx1"/>
                </a:solidFill>
                <a:latin typeface="Bookman Old Style" panose="02050604050505020204"/>
                <a:cs typeface="B Zar" panose="00000400000000000000" pitchFamily="2" charset="-78"/>
              </a:rPr>
              <a:t>173/47</a:t>
            </a:r>
            <a:endParaRPr kumimoji="0" lang="fa-I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anose="02050604050505020204"/>
              <a:cs typeface="B Zar" panose="00000400000000000000" pitchFamily="2" charset="-78"/>
            </a:endParaRPr>
          </a:p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شیوع فشار خون بالا :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43/53% </a:t>
            </a:r>
            <a:r>
              <a:rPr lang="fa-IR" sz="2800" dirty="0">
                <a:solidFill>
                  <a:srgbClr val="002060"/>
                </a:solidFill>
                <a:cs typeface="B Zar" panose="00000400000000000000" pitchFamily="2" charset="-78"/>
              </a:rPr>
              <a:t>                      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"</a:t>
            </a:r>
            <a:r>
              <a:rPr lang="fa-IR" sz="3000" dirty="0">
                <a:solidFill>
                  <a:srgbClr val="C00000"/>
                </a:solidFill>
                <a:cs typeface="B Zar" panose="00000400000000000000" pitchFamily="2" charset="-78"/>
              </a:rPr>
              <a:t>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رتبه اول کشور"</a:t>
            </a:r>
          </a:p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شیوع دیابت</a:t>
            </a:r>
            <a:r>
              <a:rPr lang="fa-IR" sz="2800" dirty="0">
                <a:solidFill>
                  <a:srgbClr val="002060"/>
                </a:solidFill>
                <a:cs typeface="B Zar" panose="00000400000000000000" pitchFamily="2" charset="-78"/>
              </a:rPr>
              <a:t>:           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18/75 %  </a:t>
            </a:r>
            <a:r>
              <a:rPr lang="fa-IR" sz="2800" dirty="0">
                <a:solidFill>
                  <a:srgbClr val="002060"/>
                </a:solidFill>
                <a:cs typeface="B Zar" panose="00000400000000000000" pitchFamily="2" charset="-78"/>
              </a:rPr>
              <a:t>                    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"</a:t>
            </a:r>
            <a:r>
              <a:rPr lang="fa-IR" sz="3000" dirty="0">
                <a:solidFill>
                  <a:srgbClr val="C00000"/>
                </a:solidFill>
                <a:cs typeface="B Zar" panose="00000400000000000000" pitchFamily="2" charset="-78"/>
              </a:rPr>
              <a:t>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رتبه سوم کشور"</a:t>
            </a:r>
          </a:p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میزان کلسترول بالای 200: 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41/06 %         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"رتبه اول کشور"</a:t>
            </a:r>
          </a:p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میزان تری گلیسرید بالا:    </a:t>
            </a:r>
            <a:r>
              <a:rPr lang="fa-IR" sz="3200" b="1" dirty="0">
                <a:solidFill>
                  <a:srgbClr val="002060"/>
                </a:solidFill>
                <a:cs typeface="B Zar" panose="00000400000000000000" pitchFamily="2" charset="-78"/>
              </a:rPr>
              <a:t>43/46% </a:t>
            </a:r>
            <a:r>
              <a:rPr lang="fa-IR" sz="2800" dirty="0">
                <a:solidFill>
                  <a:srgbClr val="002060"/>
                </a:solidFill>
                <a:cs typeface="B Zar" panose="00000400000000000000" pitchFamily="2" charset="-78"/>
              </a:rPr>
              <a:t>                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"رتبه ششم کشور"</a:t>
            </a:r>
          </a:p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اضافه وزن(</a:t>
            </a:r>
            <a:r>
              <a:rPr lang="en-US" sz="2400" dirty="0">
                <a:solidFill>
                  <a:schemeClr val="tx1"/>
                </a:solidFill>
                <a:cs typeface="B Zar" panose="00000400000000000000" pitchFamily="2" charset="-78"/>
              </a:rPr>
              <a:t>BMI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25-30):     37/3 %                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" رتبه 17 کشور"</a:t>
            </a:r>
          </a:p>
          <a:p>
            <a:pPr algn="r" rtl="1">
              <a:lnSpc>
                <a:spcPct val="100000"/>
              </a:lnSpc>
            </a:pP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چاقی(</a:t>
            </a:r>
            <a:r>
              <a:rPr lang="en-US" sz="2800" dirty="0">
                <a:solidFill>
                  <a:schemeClr val="tx1"/>
                </a:solidFill>
                <a:cs typeface="B Zar" panose="00000400000000000000" pitchFamily="2" charset="-78"/>
              </a:rPr>
              <a:t>BMI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بالای 30):        34/42 %                </a:t>
            </a:r>
            <a:r>
              <a:rPr lang="fa-IR" sz="3000" b="1" dirty="0">
                <a:solidFill>
                  <a:srgbClr val="C00000"/>
                </a:solidFill>
                <a:cs typeface="B Zar" panose="00000400000000000000" pitchFamily="2" charset="-78"/>
              </a:rPr>
              <a:t>" رتبه اول کشور"</a:t>
            </a:r>
          </a:p>
          <a:p>
            <a:pPr algn="r" rtl="1">
              <a:lnSpc>
                <a:spcPct val="100000"/>
              </a:lnSpc>
            </a:pPr>
            <a:endParaRPr lang="en-US" sz="2800" dirty="0">
              <a:cs typeface="B Zar" panose="00000400000000000000" pitchFamily="2" charset="-78"/>
            </a:endParaRP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FE800AA4-1E89-F668-00DE-97CABC7B89A7}"/>
              </a:ext>
            </a:extLst>
          </p:cNvPr>
          <p:cNvSpPr/>
          <p:nvPr/>
        </p:nvSpPr>
        <p:spPr>
          <a:xfrm>
            <a:off x="2822678" y="5384010"/>
            <a:ext cx="978408" cy="4445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B0C9EFE-2C8E-0168-E0FE-813CEFB49B71}"/>
              </a:ext>
            </a:extLst>
          </p:cNvPr>
          <p:cNvSpPr/>
          <p:nvPr/>
        </p:nvSpPr>
        <p:spPr>
          <a:xfrm>
            <a:off x="67112" y="5319141"/>
            <a:ext cx="2715534" cy="6921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/>
                <a:ea typeface="+mn-ea"/>
                <a:cs typeface="B Titr" panose="00000700000000000000" pitchFamily="2" charset="-78"/>
              </a:rPr>
              <a:t>مجموع اضافه وزن</a:t>
            </a:r>
            <a:r>
              <a:rPr lang="fa-IR" sz="2000" b="1" dirty="0">
                <a:solidFill>
                  <a:srgbClr val="002060"/>
                </a:solidFill>
                <a:latin typeface="Bookman Old Style" panose="02050604050505020204"/>
                <a:cs typeface="B Titr" panose="00000700000000000000" pitchFamily="2" charset="-78"/>
              </a:rPr>
              <a:t> و چاقی</a:t>
            </a:r>
            <a:endParaRPr kumimoji="0" lang="fa-IR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/>
              <a:ea typeface="+mn-ea"/>
              <a:cs typeface="B Titr" panose="00000700000000000000" pitchFamily="2" charset="-7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/>
                <a:ea typeface="+mn-ea"/>
                <a:cs typeface="B Titr" panose="00000700000000000000" pitchFamily="2" charset="-78"/>
              </a:rPr>
              <a:t> 71/72% کل جمعیت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/>
              <a:ea typeface="+mn-ea"/>
              <a:cs typeface="B Titr" panose="00000700000000000000" pitchFamily="2" charset="-78"/>
            </a:endParaRP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0A6F4941-F147-6A09-4594-192E833F457C}"/>
              </a:ext>
            </a:extLst>
          </p:cNvPr>
          <p:cNvSpPr/>
          <p:nvPr/>
        </p:nvSpPr>
        <p:spPr>
          <a:xfrm>
            <a:off x="3841118" y="5058561"/>
            <a:ext cx="434340" cy="1082180"/>
          </a:xfrm>
          <a:prstGeom prst="lef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2503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D2CA-43E4-4FC3-3121-8063C7DD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263" y="291808"/>
            <a:ext cx="10025256" cy="1439337"/>
          </a:xfrm>
        </p:spPr>
        <p:txBody>
          <a:bodyPr>
            <a:noAutofit/>
          </a:bodyPr>
          <a:lstStyle/>
          <a:p>
            <a:pPr algn="r" rtl="1"/>
            <a:r>
              <a:rPr lang="fa-IR" sz="3600" dirty="0">
                <a:solidFill>
                  <a:srgbClr val="002060"/>
                </a:solidFill>
                <a:cs typeface="B Titr" panose="00000700000000000000" pitchFamily="2" charset="-78"/>
              </a:rPr>
              <a:t/>
            </a:r>
            <a:br>
              <a:rPr lang="fa-IR" sz="3600" dirty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3600" dirty="0">
                <a:solidFill>
                  <a:srgbClr val="002060"/>
                </a:solidFill>
                <a:cs typeface="B Titr" panose="00000700000000000000" pitchFamily="2" charset="-78"/>
              </a:rPr>
              <a:t>فشارخون نیرویی است که خون بر دیواره رگ ها وارد می کند</a:t>
            </a:r>
            <a:br>
              <a:rPr lang="fa-IR" sz="3600" dirty="0">
                <a:solidFill>
                  <a:srgbClr val="002060"/>
                </a:solidFill>
                <a:cs typeface="B Titr" panose="00000700000000000000" pitchFamily="2" charset="-78"/>
              </a:rPr>
            </a:br>
            <a:endParaRPr lang="en-US" sz="36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14B28-4A83-00BF-EA4B-E9D27C92E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59" y="2281560"/>
            <a:ext cx="10919533" cy="3433439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>
                <a:solidFill>
                  <a:schemeClr val="tx1"/>
                </a:solidFill>
                <a:cs typeface="B Titr" panose="00000700000000000000" pitchFamily="2" charset="-78"/>
              </a:rPr>
              <a:t>فشارخون سیستولیک</a:t>
            </a:r>
            <a:r>
              <a:rPr lang="fa-IR" sz="3200" dirty="0">
                <a:solidFill>
                  <a:schemeClr val="tx1"/>
                </a:solidFill>
                <a:cs typeface="B Titr" panose="00000700000000000000" pitchFamily="2" charset="-78"/>
                <a:sym typeface="Wingdings" panose="05000000000000000000" pitchFamily="2" charset="2"/>
              </a:rPr>
              <a:t>(انقباصی یا ماکزیمم):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  <a:sym typeface="Wingdings" panose="05000000000000000000" pitchFamily="2" charset="2"/>
              </a:rPr>
              <a:t>فشاری که قلب هنگام انقباص بطن</a:t>
            </a:r>
          </a:p>
          <a:p>
            <a:pPr marL="45720" indent="0" algn="ctr" rtl="1">
              <a:buNone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  <a:sym typeface="Wingdings" panose="05000000000000000000" pitchFamily="2" charset="2"/>
              </a:rPr>
              <a:t> چپ در اثر پمپاژ خون در رگها بوجود می آورد.</a:t>
            </a:r>
          </a:p>
          <a:p>
            <a:pPr marL="45720" indent="0" algn="r" rtl="1">
              <a:buNone/>
            </a:pPr>
            <a:endParaRPr lang="fa-IR" sz="3200" dirty="0">
              <a:solidFill>
                <a:schemeClr val="tx1"/>
              </a:solidFill>
              <a:cs typeface="B Zar" panose="00000400000000000000" pitchFamily="2" charset="-78"/>
              <a:sym typeface="Wingdings" panose="05000000000000000000" pitchFamily="2" charset="2"/>
            </a:endParaRPr>
          </a:p>
          <a:p>
            <a:pPr algn="r" rtl="1"/>
            <a:r>
              <a:rPr lang="fa-IR" sz="3200" dirty="0">
                <a:solidFill>
                  <a:schemeClr val="tx1"/>
                </a:solidFill>
                <a:cs typeface="B Titr" panose="00000700000000000000" pitchFamily="2" charset="-78"/>
                <a:sym typeface="Wingdings" panose="05000000000000000000" pitchFamily="2" charset="2"/>
              </a:rPr>
              <a:t>فشار خون دیاستولیک (انبساطی یا استراحتی یا مینیمم):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  <a:sym typeface="Wingdings" panose="05000000000000000000" pitchFamily="2" charset="2"/>
              </a:rPr>
              <a:t>فشاری که هنگام</a:t>
            </a:r>
          </a:p>
          <a:p>
            <a:pPr marL="45720" indent="0" algn="ctr" rtl="1">
              <a:buNone/>
            </a:pP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  <a:sym typeface="Wingdings" panose="05000000000000000000" pitchFamily="2" charset="2"/>
              </a:rPr>
              <a:t> استراحت بین دو ضربان قلب در داخل رگ وجود دارد</a:t>
            </a:r>
            <a:endParaRPr lang="en-US" sz="32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185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48362-5D41-712B-AB9B-5A17D869F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205530"/>
            <a:ext cx="11076265" cy="3043697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>
                <a:solidFill>
                  <a:schemeClr val="tx1"/>
                </a:solidFill>
                <a:cs typeface="B Zar" panose="00000400000000000000" pitchFamily="2" charset="-78"/>
              </a:rPr>
              <a:t>فشارخون به دو عامل بستگی دارد:</a:t>
            </a:r>
            <a:r>
              <a:rPr lang="fa-IR" sz="3100" b="1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3100" b="1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1-</a:t>
            </a:r>
            <a: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  <a:t>مقدار خونی که در </a:t>
            </a:r>
            <a:r>
              <a:rPr lang="fa-IR" sz="3100" b="1" dirty="0">
                <a:solidFill>
                  <a:schemeClr val="tx1"/>
                </a:solidFill>
                <a:cs typeface="B Zar" panose="00000400000000000000" pitchFamily="2" charset="-78"/>
              </a:rPr>
              <a:t>هر دقیقه </a:t>
            </a:r>
            <a: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  <a:t>به وسیله قلب به درون شریان آئورت پمپ می شود(6-5 لیتر)</a:t>
            </a:r>
            <a:b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  <a:t>2-مقاوت رگ، یعنی مقاومتی که بر سر راه خروج خون از قلب در رگها وجود دارد.</a:t>
            </a:r>
            <a:br>
              <a:rPr lang="fa-IR" sz="3100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en-US" sz="31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FB808-993D-05E8-7850-F17AEDEE6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8" y="3429000"/>
            <a:ext cx="11331084" cy="3223470"/>
          </a:xfrm>
        </p:spPr>
        <p:txBody>
          <a:bodyPr>
            <a:normAutofit/>
          </a:bodyPr>
          <a:lstStyle/>
          <a:p>
            <a:pPr marL="45720" indent="0" algn="ctr" rtl="1">
              <a:buNone/>
            </a:pPr>
            <a:r>
              <a:rPr lang="fa-IR" sz="3200" dirty="0">
                <a:solidFill>
                  <a:srgbClr val="002060"/>
                </a:solidFill>
                <a:cs typeface="B Titr" panose="00000700000000000000" pitchFamily="2" charset="-78"/>
              </a:rPr>
              <a:t>فشارخون حاصل ضرب برون ده قلب و مقاومت عروق محیطی است.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با </a:t>
            </a:r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تغییر برون ده قلب یا مقاومت رگ </a:t>
            </a:r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مقدار فشارخون تغییر می کند.</a:t>
            </a:r>
          </a:p>
          <a:p>
            <a:pPr marL="45720" indent="0" algn="ctr" rtl="1">
              <a:buNone/>
            </a:pPr>
            <a:endParaRPr lang="fa-IR" dirty="0">
              <a:solidFill>
                <a:schemeClr val="tx1"/>
              </a:solidFill>
              <a:cs typeface="B Titr" panose="00000700000000000000" pitchFamily="2" charset="-78"/>
            </a:endParaRPr>
          </a:p>
          <a:p>
            <a:pPr marL="45720" indent="0" algn="ctr" rtl="1">
              <a:buNone/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برای افراد 18 سال و بالاتر</a:t>
            </a:r>
          </a:p>
          <a:p>
            <a:pPr marL="45720" indent="0" algn="ctr" rtl="1">
              <a:buNone/>
            </a:pPr>
            <a:r>
              <a:rPr lang="fa-IR" sz="2400" dirty="0">
                <a:solidFill>
                  <a:schemeClr val="tx1"/>
                </a:solidFill>
                <a:cs typeface="B Titr" panose="00000700000000000000" pitchFamily="2" charset="-78"/>
              </a:rPr>
              <a:t>فشارخون طبیعی، کمتر از 120/80 در نظر گرفته می شود.</a:t>
            </a:r>
          </a:p>
        </p:txBody>
      </p:sp>
    </p:spTree>
    <p:extLst>
      <p:ext uri="{BB962C8B-B14F-4D97-AF65-F5344CB8AC3E}">
        <p14:creationId xmlns:p14="http://schemas.microsoft.com/office/powerpoint/2010/main" val="94703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B6AEF-E6F9-F8E1-EE2E-031D21549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872" y="1073791"/>
            <a:ext cx="9602789" cy="377504"/>
          </a:xfrm>
        </p:spPr>
        <p:txBody>
          <a:bodyPr>
            <a:normAutofit/>
          </a:bodyPr>
          <a:lstStyle/>
          <a:p>
            <a:pPr algn="ctr" rtl="1"/>
            <a:r>
              <a:rPr lang="fa-IR" sz="1200" dirty="0">
                <a:solidFill>
                  <a:schemeClr val="tx1"/>
                </a:solidFill>
                <a:cs typeface="B Titr" panose="00000700000000000000" pitchFamily="2" charset="-78"/>
              </a:rPr>
              <a:t>جدول طبقه بندی فشارخون بر مبنای</a:t>
            </a:r>
            <a:r>
              <a:rPr lang="en-US" sz="1200" dirty="0">
                <a:solidFill>
                  <a:schemeClr val="tx1"/>
                </a:solidFill>
                <a:cs typeface="B Titr" panose="00000700000000000000" pitchFamily="2" charset="-78"/>
              </a:rPr>
              <a:t>JNC8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0B18F32-AB22-0104-BF0D-A6FC2D5C7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894" y="3791825"/>
            <a:ext cx="11652308" cy="2390862"/>
          </a:xfrm>
        </p:spPr>
        <p:txBody>
          <a:bodyPr>
            <a:normAutofit/>
          </a:bodyPr>
          <a:lstStyle/>
          <a:p>
            <a:pPr rtl="1"/>
            <a:endParaRPr lang="fa-IR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rtl="1"/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اگر فشارخون به طور </a:t>
            </a:r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دائمی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 و در </a:t>
            </a:r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طی چندین اندازه گیری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و در </a:t>
            </a:r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چند موقعیت مختلف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 </a:t>
            </a:r>
            <a:r>
              <a:rPr lang="fa-IR" sz="3200" b="1" u="sng" dirty="0">
                <a:solidFill>
                  <a:schemeClr val="tx1"/>
                </a:solidFill>
                <a:cs typeface="B Zar" panose="00000400000000000000" pitchFamily="2" charset="-78"/>
              </a:rPr>
              <a:t>بالاتر از حد طبیعی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باشد(مساوی یا بیش از 140/90 میلی متر جیوه)</a:t>
            </a:r>
          </a:p>
          <a:p>
            <a:pPr rtl="1"/>
            <a:endParaRPr lang="fa-IR" sz="3200" dirty="0">
              <a:solidFill>
                <a:schemeClr val="tx1"/>
              </a:solidFill>
              <a:cs typeface="B Zar" panose="00000400000000000000" pitchFamily="2" charset="-78"/>
            </a:endParaRPr>
          </a:p>
          <a:p>
            <a:pPr rtl="1"/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به آن </a:t>
            </a:r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فشارخون بالا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می گویند.</a:t>
            </a:r>
            <a:endParaRPr lang="en-US" sz="32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4BED17-5701-D58A-879C-5F181EB7C49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28974158"/>
              </p:ext>
            </p:extLst>
          </p:nvPr>
        </p:nvGraphicFramePr>
        <p:xfrm>
          <a:off x="1176631" y="1684415"/>
          <a:ext cx="9732030" cy="1412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946406">
                  <a:extLst>
                    <a:ext uri="{9D8B030D-6E8A-4147-A177-3AD203B41FA5}">
                      <a16:colId xmlns:a16="http://schemas.microsoft.com/office/drawing/2014/main" val="443431075"/>
                    </a:ext>
                  </a:extLst>
                </a:gridCol>
                <a:gridCol w="1946406">
                  <a:extLst>
                    <a:ext uri="{9D8B030D-6E8A-4147-A177-3AD203B41FA5}">
                      <a16:colId xmlns:a16="http://schemas.microsoft.com/office/drawing/2014/main" val="3530520668"/>
                    </a:ext>
                  </a:extLst>
                </a:gridCol>
                <a:gridCol w="1946406">
                  <a:extLst>
                    <a:ext uri="{9D8B030D-6E8A-4147-A177-3AD203B41FA5}">
                      <a16:colId xmlns:a16="http://schemas.microsoft.com/office/drawing/2014/main" val="1846466223"/>
                    </a:ext>
                  </a:extLst>
                </a:gridCol>
                <a:gridCol w="1694896">
                  <a:extLst>
                    <a:ext uri="{9D8B030D-6E8A-4147-A177-3AD203B41FA5}">
                      <a16:colId xmlns:a16="http://schemas.microsoft.com/office/drawing/2014/main" val="2284811076"/>
                    </a:ext>
                  </a:extLst>
                </a:gridCol>
                <a:gridCol w="2197916">
                  <a:extLst>
                    <a:ext uri="{9D8B030D-6E8A-4147-A177-3AD203B41FA5}">
                      <a16:colId xmlns:a16="http://schemas.microsoft.com/office/drawing/2014/main" val="2775660717"/>
                    </a:ext>
                  </a:extLst>
                </a:gridCol>
              </a:tblGrid>
              <a:tr h="442424">
                <a:tc>
                  <a:txBody>
                    <a:bodyPr/>
                    <a:lstStyle/>
                    <a:p>
                      <a:pPr algn="ctr" rtl="1"/>
                      <a:r>
                        <a:rPr lang="fa-IR" sz="1900" dirty="0">
                          <a:cs typeface="B Zar" panose="00000400000000000000" pitchFamily="2" charset="-78"/>
                        </a:rPr>
                        <a:t>فشارخون بالای</a:t>
                      </a:r>
                    </a:p>
                    <a:p>
                      <a:pPr algn="ctr" rtl="1"/>
                      <a:r>
                        <a:rPr lang="fa-IR" sz="1900" dirty="0">
                          <a:cs typeface="B Zar" panose="00000400000000000000" pitchFamily="2" charset="-78"/>
                        </a:rPr>
                        <a:t>درجه 2</a:t>
                      </a:r>
                      <a:endParaRPr lang="en-US" sz="1900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900" dirty="0">
                          <a:cs typeface="B Zar" panose="00000400000000000000" pitchFamily="2" charset="-78"/>
                        </a:rPr>
                        <a:t>فشارخون بالای</a:t>
                      </a:r>
                    </a:p>
                    <a:p>
                      <a:pPr algn="ctr" rtl="1"/>
                      <a:r>
                        <a:rPr lang="fa-IR" sz="1900" dirty="0">
                          <a:cs typeface="B Zar" panose="00000400000000000000" pitchFamily="2" charset="-78"/>
                        </a:rPr>
                        <a:t> درجه 1</a:t>
                      </a:r>
                      <a:endParaRPr lang="en-US" sz="1900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900" dirty="0">
                          <a:cs typeface="B Zar" panose="00000400000000000000" pitchFamily="2" charset="-78"/>
                        </a:rPr>
                        <a:t>پیش فشارخون بالا</a:t>
                      </a:r>
                      <a:endParaRPr lang="en-US" sz="1900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900" dirty="0">
                          <a:cs typeface="B Zar" panose="00000400000000000000" pitchFamily="2" charset="-78"/>
                        </a:rPr>
                        <a:t>فشارخون طبیعی</a:t>
                      </a:r>
                      <a:endParaRPr lang="en-US" sz="1900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900" dirty="0">
                          <a:cs typeface="B Zar" panose="00000400000000000000" pitchFamily="2" charset="-78"/>
                        </a:rPr>
                        <a:t>فشار خون</a:t>
                      </a:r>
                      <a:endParaRPr lang="en-US" sz="1900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056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160 و بیشتر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159-140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139-120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کمتر از 120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cs typeface="B Zar" panose="00000400000000000000" pitchFamily="2" charset="-78"/>
                        </a:rPr>
                        <a:t>فشار خون سیستول </a:t>
                      </a:r>
                      <a:r>
                        <a:rPr lang="en-US" sz="1600" dirty="0">
                          <a:cs typeface="B Zar" panose="00000400000000000000" pitchFamily="2" charset="-78"/>
                        </a:rPr>
                        <a:t>(mmHg)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4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100 و بیشتر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99-90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89-80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Zar" panose="00000400000000000000" pitchFamily="2" charset="-78"/>
                        </a:rPr>
                        <a:t>کمتر از 80</a:t>
                      </a:r>
                      <a:endParaRPr lang="en-US" dirty="0">
                        <a:cs typeface="B Zar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>
                          <a:cs typeface="B Zar" panose="00000400000000000000" pitchFamily="2" charset="-78"/>
                        </a:rPr>
                        <a:t>فشار خون</a:t>
                      </a:r>
                      <a:r>
                        <a:rPr lang="en-US" sz="1600" dirty="0">
                          <a:cs typeface="B Zar" panose="00000400000000000000" pitchFamily="2" charset="-78"/>
                        </a:rPr>
                        <a:t> </a:t>
                      </a:r>
                      <a:r>
                        <a:rPr lang="fa-IR" sz="1600" dirty="0">
                          <a:cs typeface="B Zar" panose="00000400000000000000" pitchFamily="2" charset="-78"/>
                        </a:rPr>
                        <a:t>دیاستول </a:t>
                      </a:r>
                      <a:r>
                        <a:rPr lang="en-US" sz="1600" dirty="0">
                          <a:cs typeface="B Zar" panose="00000400000000000000" pitchFamily="2" charset="-78"/>
                        </a:rPr>
                        <a:t>(mmHg)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08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4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886D7-B8DE-D49B-00CB-40D78571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438" y="648647"/>
            <a:ext cx="9509124" cy="75945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فشارخون بالای سیستولی (ایزوله)</a:t>
            </a:r>
            <a:endParaRPr lang="en-US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9CC5BB-AA75-1510-81D1-F94AE7D8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5421" y="3429001"/>
            <a:ext cx="10511162" cy="3022600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solidFill>
                  <a:schemeClr val="tx1"/>
                </a:solidFill>
                <a:cs typeface="B Zar" panose="00000400000000000000" pitchFamily="2" charset="-78"/>
              </a:rPr>
              <a:t>    علت فشارخون بالای سیستولی (ایزوله)</a:t>
            </a: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Zar" panose="00000400000000000000" pitchFamily="2" charset="-78"/>
              </a:rPr>
              <a:t>        </a:t>
            </a:r>
          </a:p>
          <a:p>
            <a:pPr algn="r" rtl="1"/>
            <a:r>
              <a:rPr lang="fa-IR" sz="2800" dirty="0">
                <a:solidFill>
                  <a:schemeClr val="tx1"/>
                </a:solidFill>
                <a:cs typeface="B Zar" panose="00000400000000000000" pitchFamily="2" charset="-78"/>
              </a:rPr>
              <a:t>             1.  </a:t>
            </a:r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سخت شدن جدار رگ</a:t>
            </a:r>
          </a:p>
          <a:p>
            <a:pPr algn="r" rtl="1"/>
            <a:r>
              <a:rPr lang="fa-IR" sz="3200" dirty="0">
                <a:solidFill>
                  <a:schemeClr val="tx1"/>
                </a:solidFill>
                <a:cs typeface="B Zar" panose="00000400000000000000" pitchFamily="2" charset="-78"/>
              </a:rPr>
              <a:t>           2. افزایش برون ده قلبی ناشی از</a:t>
            </a:r>
          </a:p>
          <a:p>
            <a:pPr algn="r" rtl="1"/>
            <a:endParaRPr lang="fa-IR" sz="32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EFBEBF-F600-0C12-E225-EFBC7E0788D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60810908"/>
              </p:ext>
            </p:extLst>
          </p:nvPr>
        </p:nvGraphicFramePr>
        <p:xfrm>
          <a:off x="1453611" y="1568980"/>
          <a:ext cx="9509124" cy="15065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69708">
                  <a:extLst>
                    <a:ext uri="{9D8B030D-6E8A-4147-A177-3AD203B41FA5}">
                      <a16:colId xmlns:a16="http://schemas.microsoft.com/office/drawing/2014/main" val="2460405233"/>
                    </a:ext>
                  </a:extLst>
                </a:gridCol>
                <a:gridCol w="3169708">
                  <a:extLst>
                    <a:ext uri="{9D8B030D-6E8A-4147-A177-3AD203B41FA5}">
                      <a16:colId xmlns:a16="http://schemas.microsoft.com/office/drawing/2014/main" val="3361511726"/>
                    </a:ext>
                  </a:extLst>
                </a:gridCol>
                <a:gridCol w="3169708">
                  <a:extLst>
                    <a:ext uri="{9D8B030D-6E8A-4147-A177-3AD203B41FA5}">
                      <a16:colId xmlns:a16="http://schemas.microsoft.com/office/drawing/2014/main" val="3510626610"/>
                    </a:ext>
                  </a:extLst>
                </a:gridCol>
              </a:tblGrid>
              <a:tr h="68358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>
                          <a:cs typeface="B Titr" panose="00000700000000000000" pitchFamily="2" charset="-78"/>
                        </a:rPr>
                        <a:t>دیاستول </a:t>
                      </a:r>
                      <a:r>
                        <a:rPr lang="en-US" sz="2400" dirty="0">
                          <a:cs typeface="B Titr" panose="00000700000000000000" pitchFamily="2" charset="-78"/>
                        </a:rPr>
                        <a:t>mmHg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>
                          <a:cs typeface="B Titr" panose="00000700000000000000" pitchFamily="2" charset="-78"/>
                        </a:rPr>
                        <a:t>سیستول </a:t>
                      </a:r>
                      <a:r>
                        <a:rPr lang="en-US" sz="2400" dirty="0">
                          <a:cs typeface="B Titr" panose="00000700000000000000" pitchFamily="2" charset="-78"/>
                        </a:rPr>
                        <a:t>mmHg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>
                          <a:cs typeface="B Titr" panose="00000700000000000000" pitchFamily="2" charset="-78"/>
                        </a:rPr>
                        <a:t>فشارخون</a:t>
                      </a:r>
                      <a:endParaRPr lang="en-US" sz="2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789109"/>
                  </a:ext>
                </a:extLst>
              </a:tr>
              <a:tr h="131628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>
                          <a:cs typeface="B Zar" panose="00000400000000000000" pitchFamily="2" charset="-78"/>
                        </a:rPr>
                        <a:t>&lt;90</a:t>
                      </a:r>
                      <a:endParaRPr lang="en-US" sz="2400" b="1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cs typeface="B Zar" panose="00000400000000000000" pitchFamily="2" charset="-78"/>
                        </a:rPr>
                        <a:t>≤</a:t>
                      </a:r>
                      <a:r>
                        <a:rPr lang="fa-IR" sz="2400" b="1" dirty="0">
                          <a:cs typeface="B Zar" panose="00000400000000000000" pitchFamily="2" charset="-78"/>
                        </a:rPr>
                        <a:t>140</a:t>
                      </a:r>
                      <a:endParaRPr lang="en-US" sz="2400" b="1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>
                          <a:cs typeface="B Zar" panose="00000400000000000000" pitchFamily="2" charset="-78"/>
                        </a:rPr>
                        <a:t>بالای سیستولی ایزوله</a:t>
                      </a:r>
                      <a:endParaRPr lang="en-US" sz="2400" b="1" dirty="0">
                        <a:cs typeface="B Zar" panose="00000400000000000000" pitchFamily="2" charset="-78"/>
                      </a:endParaRPr>
                    </a:p>
                    <a:p>
                      <a:pPr algn="ctr" rtl="1"/>
                      <a:endParaRPr lang="en-US" sz="2400" b="1" dirty="0">
                        <a:cs typeface="B Zar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459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22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29A2B-E6AF-B06C-1B97-EBD14A0D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6694" y="155196"/>
            <a:ext cx="4064185" cy="616591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>
                <a:solidFill>
                  <a:srgbClr val="002060"/>
                </a:solidFill>
                <a:cs typeface="B Titr" panose="00000700000000000000" pitchFamily="2" charset="-78"/>
              </a:rPr>
              <a:t>انواع فشارخون بالا:</a:t>
            </a:r>
            <a:endParaRPr lang="en-US" sz="32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505A-A3E4-60A0-5FDD-7C880A20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94" y="830510"/>
            <a:ext cx="11534861" cy="5872294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فشارخون اولیه</a:t>
            </a:r>
          </a:p>
          <a:p>
            <a:pPr marL="45720" indent="0" algn="r" rtl="1">
              <a:buNone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    95% بیماران فشارخونی را شامل می شود.</a:t>
            </a:r>
          </a:p>
          <a:p>
            <a:pPr marL="45720" indent="0" algn="r" rtl="1">
              <a:buNone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    علت بروز فشارخون بالا مشخص نیست.</a:t>
            </a:r>
          </a:p>
          <a:p>
            <a:pPr marL="45720" indent="0" algn="r" rtl="1">
              <a:buNone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    عوامل خطری مانند سن بالا، جنس مرد، مصرف زیاد نمک، چاقی، دیابت و سابقه خانوادگی در بروز آن  دخالت دارند.</a:t>
            </a:r>
          </a:p>
          <a:p>
            <a:pPr marL="45720" indent="0" algn="r" rtl="1">
              <a:buNone/>
            </a:pPr>
            <a:endParaRPr lang="fa-IR" dirty="0"/>
          </a:p>
          <a:p>
            <a:pPr algn="r" rtl="1"/>
            <a:r>
              <a:rPr lang="fa-IR" dirty="0">
                <a:solidFill>
                  <a:srgbClr val="002060"/>
                </a:solidFill>
                <a:cs typeface="B Titr" panose="00000700000000000000" pitchFamily="2" charset="-78"/>
              </a:rPr>
              <a:t>فشارخون ثانویه</a:t>
            </a:r>
          </a:p>
          <a:p>
            <a:pPr marL="45720" indent="0" algn="r" rtl="1">
              <a:buNone/>
            </a:pPr>
            <a:r>
              <a:rPr lang="fa-IR" sz="2400" dirty="0">
                <a:cs typeface="B Zar" panose="00000400000000000000" pitchFamily="2" charset="-78"/>
              </a:rPr>
              <a:t>      </a:t>
            </a: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تقریبا علت تمام فشارخون های ثانویه تغییر در ترشح هورمون ها و یا کارکرد کلیه است.</a:t>
            </a:r>
          </a:p>
          <a:p>
            <a:pPr marL="45720" indent="0" algn="r" rtl="1">
              <a:buNone/>
            </a:pPr>
            <a:r>
              <a:rPr lang="fa-IR" sz="2400" dirty="0">
                <a:solidFill>
                  <a:schemeClr val="tx1"/>
                </a:solidFill>
                <a:cs typeface="B Zar" panose="00000400000000000000" pitchFamily="2" charset="-78"/>
              </a:rPr>
              <a:t>      بیماریهای زمینه ای مثل بیماری پارانشیم کلیه، آلدوسترونسیم اولیه، فئوکروموسیتوم، کوآرکتاسیون آئورت و سندرم کوشینگ مهم ترین عامل بروز فشارخون بالای ثانویه هستند.</a:t>
            </a:r>
          </a:p>
          <a:p>
            <a:pPr marL="45720" indent="0" algn="r" rtl="1">
              <a:buNone/>
            </a:pPr>
            <a:endParaRPr lang="fa-IR" dirty="0">
              <a:cs typeface="B Zar" panose="00000400000000000000" pitchFamily="2" charset="-78"/>
            </a:endParaRPr>
          </a:p>
          <a:p>
            <a:pPr marL="45720" indent="0" algn="ctr" rtl="1">
              <a:buNone/>
            </a:pPr>
            <a:r>
              <a:rPr lang="fa-IR" sz="2400" b="1" dirty="0">
                <a:solidFill>
                  <a:schemeClr val="tx1"/>
                </a:solidFill>
                <a:cs typeface="B Zar" panose="00000400000000000000" pitchFamily="2" charset="-78"/>
              </a:rPr>
              <a:t>فشارخون ثانویه با درمان به موقع بیماری زمینه ای، قابل برگشت است</a:t>
            </a:r>
          </a:p>
          <a:p>
            <a:pPr marL="45720" indent="0" algn="r" rtl="1">
              <a:buNone/>
            </a:pPr>
            <a:endParaRPr lang="en-US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966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1537</TotalTime>
  <Words>1912</Words>
  <Application>Microsoft Office PowerPoint</Application>
  <PresentationFormat>Widescreen</PresentationFormat>
  <Paragraphs>256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B Jadid</vt:lpstr>
      <vt:lpstr>B Titr</vt:lpstr>
      <vt:lpstr>B Zar</vt:lpstr>
      <vt:lpstr>Bookman Old Style</vt:lpstr>
      <vt:lpstr>Calibri</vt:lpstr>
      <vt:lpstr>Cambria Math</vt:lpstr>
      <vt:lpstr>Georgia</vt:lpstr>
      <vt:lpstr>Tahoma</vt:lpstr>
      <vt:lpstr>Wingdings</vt:lpstr>
      <vt:lpstr>Ocean 16x9</vt:lpstr>
      <vt:lpstr>PowerPoint Presentation</vt:lpstr>
      <vt:lpstr>  کارگاه  بیماری فشاری خون بالا </vt:lpstr>
      <vt:lpstr>       فوت روزانه 23-25 نفر بر اثر بیماری های قلبی عروقی در استان گیلان   </vt:lpstr>
      <vt:lpstr>PowerPoint Presentation</vt:lpstr>
      <vt:lpstr> فشارخون نیرویی است که خون بر دیواره رگ ها وارد می کند </vt:lpstr>
      <vt:lpstr>فشارخون به دو عامل بستگی دارد:  1-مقدار خونی که در هر دقیقه به وسیله قلب به درون شریان آئورت پمپ می شود(6-5 لیتر)  2-مقاوت رگ، یعنی مقاومتی که بر سر راه خروج خون از قلب در رگها وجود دارد. </vt:lpstr>
      <vt:lpstr>جدول طبقه بندی فشارخون بر مبنایJNC8</vt:lpstr>
      <vt:lpstr>فشارخون بالای سیستولی (ایزوله)</vt:lpstr>
      <vt:lpstr>انواع فشارخون بالا:</vt:lpstr>
      <vt:lpstr>شروع ناگهانی فشارخون بالا در افراد زیر 30سال و بالای 55 سال   که فشارخونstageΙ دارند  باید از نظر علل ثانویه فشارخون بررسی شوند   از نشانه های فشارخون ثانویه:  شروع ناگهانی فشارخون  و  پاسخ ضعیف به درمان دارویی اولیه است </vt:lpstr>
      <vt:lpstr>PowerPoint Presentation</vt:lpstr>
      <vt:lpstr>عوامل تغییرناپذیر در بروز فشارخون</vt:lpstr>
      <vt:lpstr>عوامل خطرقابل تغییر در بروز فشارخون</vt:lpstr>
      <vt:lpstr>فشارخون در کودکان</vt:lpstr>
      <vt:lpstr>علائم فشارخون بالا</vt:lpstr>
      <vt:lpstr>موانع کنترل فشارخون بالا</vt:lpstr>
      <vt:lpstr>اندازه گیری فشارخون</vt:lpstr>
      <vt:lpstr>توجه به نکات زیر اهمیت دارد</vt:lpstr>
      <vt:lpstr>PowerPoint Presentation</vt:lpstr>
      <vt:lpstr>  به سه طریق می توان فشارخون بالا را در فرد تایید کرد: </vt:lpstr>
      <vt:lpstr>PowerPoint Presentation</vt:lpstr>
      <vt:lpstr>PowerPoint Presentation</vt:lpstr>
      <vt:lpstr>درمان</vt:lpstr>
      <vt:lpstr>توصیه های غیردارویی (اصلاح شیوه زندگی)</vt:lpstr>
      <vt:lpstr>مراقبت و پیشگیری از فشارخون</vt:lpstr>
      <vt:lpstr>سپاس  از توجه شما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فائزه پور مدیر</dc:creator>
  <cp:lastModifiedBy>sarma</cp:lastModifiedBy>
  <cp:revision>85</cp:revision>
  <dcterms:created xsi:type="dcterms:W3CDTF">2024-05-19T06:42:05Z</dcterms:created>
  <dcterms:modified xsi:type="dcterms:W3CDTF">2024-06-12T06:22:02Z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